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13716000" cx="24384000"/>
  <p:notesSz cx="6858000" cy="9144000"/>
  <p:embeddedFontLst>
    <p:embeddedFont>
      <p:font typeface="Montserrat SemiBold"/>
      <p:regular r:id="rId42"/>
      <p:bold r:id="rId43"/>
      <p:italic r:id="rId44"/>
      <p:boldItalic r:id="rId45"/>
    </p:embeddedFont>
    <p:embeddedFont>
      <p:font typeface="Proxima Nova"/>
      <p:regular r:id="rId46"/>
      <p:bold r:id="rId47"/>
      <p:italic r:id="rId48"/>
      <p:boldItalic r:id="rId49"/>
    </p:embeddedFont>
    <p:embeddedFont>
      <p:font typeface="Montserrat"/>
      <p:regular r:id="rId50"/>
      <p:bold r:id="rId51"/>
      <p:italic r:id="rId52"/>
      <p:boldItalic r:id="rId53"/>
    </p:embeddedFont>
    <p:embeddedFont>
      <p:font typeface="Montserrat Medium"/>
      <p:regular r:id="rId54"/>
      <p:bold r:id="rId55"/>
      <p:italic r:id="rId56"/>
      <p:boldItalic r:id="rId57"/>
    </p:embeddedFont>
    <p:embeddedFont>
      <p:font typeface="Helvetica Neue"/>
      <p:regular r:id="rId58"/>
      <p:bold r:id="rId59"/>
      <p:italic r:id="rId60"/>
      <p:boldItalic r:id="rId61"/>
    </p:embeddedFont>
    <p:embeddedFont>
      <p:font typeface="Montserrat ExtraBold"/>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MontserratSemiBold-regular.fntdata"/><Relationship Id="rId41" Type="http://schemas.openxmlformats.org/officeDocument/2006/relationships/slide" Target="slides/slide37.xml"/><Relationship Id="rId44" Type="http://schemas.openxmlformats.org/officeDocument/2006/relationships/font" Target="fonts/MontserratSemiBold-italic.fntdata"/><Relationship Id="rId43" Type="http://schemas.openxmlformats.org/officeDocument/2006/relationships/font" Target="fonts/MontserratSemiBold-bold.fntdata"/><Relationship Id="rId46" Type="http://schemas.openxmlformats.org/officeDocument/2006/relationships/font" Target="fonts/ProximaNova-regular.fntdata"/><Relationship Id="rId45" Type="http://schemas.openxmlformats.org/officeDocument/2006/relationships/font" Target="fonts/Montserrat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ExtraBold-bold.fntdata"/><Relationship Id="rId61" Type="http://schemas.openxmlformats.org/officeDocument/2006/relationships/font" Target="fonts/HelveticaNeue-boldItalic.fntdata"/><Relationship Id="rId20" Type="http://schemas.openxmlformats.org/officeDocument/2006/relationships/slide" Target="slides/slide16.xml"/><Relationship Id="rId63" Type="http://schemas.openxmlformats.org/officeDocument/2006/relationships/font" Target="fonts/MontserratExtraBold-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HelveticaNeue-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7.xml"/><Relationship Id="rId55" Type="http://schemas.openxmlformats.org/officeDocument/2006/relationships/font" Target="fonts/MontserratMedium-bold.fntdata"/><Relationship Id="rId10" Type="http://schemas.openxmlformats.org/officeDocument/2006/relationships/slide" Target="slides/slide6.xml"/><Relationship Id="rId54" Type="http://schemas.openxmlformats.org/officeDocument/2006/relationships/font" Target="fonts/MontserratMedium-regular.fntdata"/><Relationship Id="rId13" Type="http://schemas.openxmlformats.org/officeDocument/2006/relationships/slide" Target="slides/slide9.xml"/><Relationship Id="rId57" Type="http://schemas.openxmlformats.org/officeDocument/2006/relationships/font" Target="fonts/MontserratMedium-boldItalic.fntdata"/><Relationship Id="rId12" Type="http://schemas.openxmlformats.org/officeDocument/2006/relationships/slide" Target="slides/slide8.xml"/><Relationship Id="rId56" Type="http://schemas.openxmlformats.org/officeDocument/2006/relationships/font" Target="fonts/MontserratMedium-italic.fntdata"/><Relationship Id="rId15" Type="http://schemas.openxmlformats.org/officeDocument/2006/relationships/slide" Target="slides/slide11.xml"/><Relationship Id="rId59" Type="http://schemas.openxmlformats.org/officeDocument/2006/relationships/font" Target="fonts/HelveticaNeue-bold.fntdata"/><Relationship Id="rId14" Type="http://schemas.openxmlformats.org/officeDocument/2006/relationships/slide" Target="slides/slide10.xml"/><Relationship Id="rId58" Type="http://schemas.openxmlformats.org/officeDocument/2006/relationships/font" Target="fonts/HelveticaNeue-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bc83f42ece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g2bc83f42ec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e6a78e881_0_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222" name="Google Shape;222;g2de6a78e881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e6a78e881_0_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242" name="Google Shape;242;g2de6a78e881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e6a78e881_0_1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259" name="Google Shape;259;g2de6a78e881_0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e6a78e881_0_1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277" name="Google Shape;277;g2de6a78e881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e6a78e881_0_1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00">
              <a:latin typeface="Proxima Nova"/>
              <a:ea typeface="Proxima Nova"/>
              <a:cs typeface="Proxima Nova"/>
              <a:sym typeface="Proxima Nova"/>
            </a:endParaRPr>
          </a:p>
        </p:txBody>
      </p:sp>
      <p:sp>
        <p:nvSpPr>
          <p:cNvPr id="294" name="Google Shape;294;g2de6a78e881_0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e6a78e881_0_1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310" name="Google Shape;310;g2de6a78e881_0_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e6a78e881_0_1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326" name="Google Shape;326;g2de6a78e881_0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e6a78e881_0_2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343" name="Google Shape;343;g2de6a78e881_0_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de6a78e881_0_2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362" name="Google Shape;362;g2de6a78e881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e6a78e881_0_2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378" name="Google Shape;378;g2de6a78e881_0_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bccf9a8c02_0_2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87" name="Google Shape;87;g2bccf9a8c02_0_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de6a78e881_0_2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396" name="Google Shape;396;g2de6a78e881_0_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e6a78e881_0_3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412" name="Google Shape;412;g2de6a78e881_0_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e7676af48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00">
              <a:latin typeface="Proxima Nova"/>
              <a:ea typeface="Proxima Nova"/>
              <a:cs typeface="Proxima Nova"/>
              <a:sym typeface="Proxima Nova"/>
            </a:endParaRPr>
          </a:p>
        </p:txBody>
      </p:sp>
      <p:sp>
        <p:nvSpPr>
          <p:cNvPr id="428" name="Google Shape;428;g2de7676af48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de7676af48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444" name="Google Shape;444;g2de7676af48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de6a78e881_0_3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460" name="Google Shape;460;g2de6a78e881_0_3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de7676af48_0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476" name="Google Shape;476;g2de7676af48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de7676af48_0_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493" name="Google Shape;493;g2de7676af48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de7676af48_0_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509" name="Google Shape;509;g2de7676af48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de7676af48_0_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525" name="Google Shape;525;g2de7676af48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de7676af48_0_1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542" name="Google Shape;542;g2de7676af48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ea8db99fb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96" name="Google Shape;96;g2bea8db99f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de7676af48_0_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00">
              <a:latin typeface="Proxima Nova"/>
              <a:ea typeface="Proxima Nova"/>
              <a:cs typeface="Proxima Nova"/>
              <a:sym typeface="Proxima Nova"/>
            </a:endParaRPr>
          </a:p>
        </p:txBody>
      </p:sp>
      <p:sp>
        <p:nvSpPr>
          <p:cNvPr id="558" name="Google Shape;558;g2de7676af48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de7676af48_0_2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574" name="Google Shape;574;g2de7676af48_0_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de7676af48_0_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590" name="Google Shape;590;g2de7676af48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de7676af48_0_1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606" name="Google Shape;606;g2de7676af48_0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de7676af48_0_1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622" name="Google Shape;622;g2de7676af48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de7676af48_0_2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638" name="Google Shape;638;g2de7676af48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de7676af48_0_2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654" name="Google Shape;654;g2de7676af48_0_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5adcd602af_0_2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g25adcd602af_0_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ea8db99fb_0_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00">
              <a:latin typeface="Proxima Nova"/>
              <a:ea typeface="Proxima Nova"/>
              <a:cs typeface="Proxima Nova"/>
              <a:sym typeface="Proxima Nova"/>
            </a:endParaRPr>
          </a:p>
        </p:txBody>
      </p:sp>
      <p:sp>
        <p:nvSpPr>
          <p:cNvPr id="117" name="Google Shape;117;g2bea8db99fb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ea8db99fb_0_1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133" name="Google Shape;133;g2bea8db99fb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e6a78e881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151" name="Google Shape;151;g2de6a78e88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e6a78e881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168" name="Google Shape;168;g2de6a78e881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e6a78e881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185" name="Google Shape;185;g2de6a78e881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e6a78e881_0_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
        <p:nvSpPr>
          <p:cNvPr id="202" name="Google Shape;202;g2de6a78e881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type="title">
  <p:cSld name="TITLE">
    <p:spTree>
      <p:nvGrpSpPr>
        <p:cNvPr id="9" name="Shape 9"/>
        <p:cNvGrpSpPr/>
        <p:nvPr/>
      </p:nvGrpSpPr>
      <p:grpSpPr>
        <a:xfrm>
          <a:off x="0" y="0"/>
          <a:ext cx="0" cy="0"/>
          <a:chOff x="0" y="0"/>
          <a:chExt cx="0" cy="0"/>
        </a:xfrm>
      </p:grpSpPr>
      <p:sp>
        <p:nvSpPr>
          <p:cNvPr id="10" name="Google Shape;10;p2"/>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1" name="Google Shape;11;p2"/>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2"/>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3" name="Google Shape;13;p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éclaration">
  <p:cSld name="Déclaration">
    <p:spTree>
      <p:nvGrpSpPr>
        <p:cNvPr id="51" name="Shape 51"/>
        <p:cNvGrpSpPr/>
        <p:nvPr/>
      </p:nvGrpSpPr>
      <p:grpSpPr>
        <a:xfrm>
          <a:off x="0" y="0"/>
          <a:ext cx="0" cy="0"/>
          <a:chOff x="0" y="0"/>
          <a:chExt cx="0" cy="0"/>
        </a:xfrm>
      </p:grpSpPr>
      <p:sp>
        <p:nvSpPr>
          <p:cNvPr id="52" name="Google Shape;52;p11"/>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3" name="Google Shape;53;p1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it important">
  <p:cSld name="Fait important">
    <p:spTree>
      <p:nvGrpSpPr>
        <p:cNvPr id="54" name="Shape 54"/>
        <p:cNvGrpSpPr/>
        <p:nvPr/>
      </p:nvGrpSpPr>
      <p:grpSpPr>
        <a:xfrm>
          <a:off x="0" y="0"/>
          <a:ext cx="0" cy="0"/>
          <a:chOff x="0" y="0"/>
          <a:chExt cx="0" cy="0"/>
        </a:xfrm>
      </p:grpSpPr>
      <p:sp>
        <p:nvSpPr>
          <p:cNvPr id="55" name="Google Shape;55;p12"/>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6" name="Google Shape;56;p12"/>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7" name="Google Shape;57;p1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58" name="Shape 58"/>
        <p:cNvGrpSpPr/>
        <p:nvPr/>
      </p:nvGrpSpPr>
      <p:grpSpPr>
        <a:xfrm>
          <a:off x="0" y="0"/>
          <a:ext cx="0" cy="0"/>
          <a:chOff x="0" y="0"/>
          <a:chExt cx="0" cy="0"/>
        </a:xfrm>
      </p:grpSpPr>
      <p:sp>
        <p:nvSpPr>
          <p:cNvPr id="59" name="Google Shape;59;p13"/>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0" name="Google Shape;60;p13"/>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1" name="Google Shape;61;p1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62" name="Shape 62"/>
        <p:cNvGrpSpPr/>
        <p:nvPr/>
      </p:nvGrpSpPr>
      <p:grpSpPr>
        <a:xfrm>
          <a:off x="0" y="0"/>
          <a:ext cx="0" cy="0"/>
          <a:chOff x="0" y="0"/>
          <a:chExt cx="0" cy="0"/>
        </a:xfrm>
      </p:grpSpPr>
      <p:sp>
        <p:nvSpPr>
          <p:cNvPr id="63" name="Google Shape;63;p14"/>
          <p:cNvSpPr/>
          <p:nvPr>
            <p:ph idx="2" type="pic"/>
          </p:nvPr>
        </p:nvSpPr>
        <p:spPr>
          <a:xfrm>
            <a:off x="15760700" y="1016000"/>
            <a:ext cx="7439099" cy="5949678"/>
          </a:xfrm>
          <a:prstGeom prst="rect">
            <a:avLst/>
          </a:prstGeom>
          <a:noFill/>
          <a:ln>
            <a:noFill/>
          </a:ln>
        </p:spPr>
      </p:sp>
      <p:sp>
        <p:nvSpPr>
          <p:cNvPr id="64" name="Google Shape;64;p14"/>
          <p:cNvSpPr/>
          <p:nvPr>
            <p:ph idx="3" type="pic"/>
          </p:nvPr>
        </p:nvSpPr>
        <p:spPr>
          <a:xfrm>
            <a:off x="13500100" y="3978275"/>
            <a:ext cx="10439400" cy="12150181"/>
          </a:xfrm>
          <a:prstGeom prst="rect">
            <a:avLst/>
          </a:prstGeom>
          <a:noFill/>
          <a:ln>
            <a:noFill/>
          </a:ln>
        </p:spPr>
      </p:sp>
      <p:sp>
        <p:nvSpPr>
          <p:cNvPr id="65" name="Google Shape;65;p14"/>
          <p:cNvSpPr/>
          <p:nvPr>
            <p:ph idx="4" type="pic"/>
          </p:nvPr>
        </p:nvSpPr>
        <p:spPr>
          <a:xfrm>
            <a:off x="-139700" y="495300"/>
            <a:ext cx="16611600" cy="12458700"/>
          </a:xfrm>
          <a:prstGeom prst="rect">
            <a:avLst/>
          </a:prstGeom>
          <a:noFill/>
          <a:ln>
            <a:noFill/>
          </a:ln>
        </p:spPr>
      </p:sp>
      <p:sp>
        <p:nvSpPr>
          <p:cNvPr id="66" name="Google Shape;66;p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67" name="Shape 67"/>
        <p:cNvGrpSpPr/>
        <p:nvPr/>
      </p:nvGrpSpPr>
      <p:grpSpPr>
        <a:xfrm>
          <a:off x="0" y="0"/>
          <a:ext cx="0" cy="0"/>
          <a:chOff x="0" y="0"/>
          <a:chExt cx="0" cy="0"/>
        </a:xfrm>
      </p:grpSpPr>
      <p:sp>
        <p:nvSpPr>
          <p:cNvPr id="68" name="Google Shape;68;p15"/>
          <p:cNvSpPr/>
          <p:nvPr>
            <p:ph idx="2" type="pic"/>
          </p:nvPr>
        </p:nvSpPr>
        <p:spPr>
          <a:xfrm>
            <a:off x="-1333500" y="-5524500"/>
            <a:ext cx="27051000" cy="21640800"/>
          </a:xfrm>
          <a:prstGeom prst="rect">
            <a:avLst/>
          </a:prstGeom>
          <a:noFill/>
          <a:ln>
            <a:noFill/>
          </a:ln>
        </p:spPr>
      </p:sp>
      <p:sp>
        <p:nvSpPr>
          <p:cNvPr id="69" name="Google Shape;69;p1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fr"/>
              <a:t>‹#›</a:t>
            </a:fld>
            <a:endParaRPr>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70" name="Shape 70"/>
        <p:cNvGrpSpPr/>
        <p:nvPr/>
      </p:nvGrpSpPr>
      <p:grpSpPr>
        <a:xfrm>
          <a:off x="0" y="0"/>
          <a:ext cx="0" cy="0"/>
          <a:chOff x="0" y="0"/>
          <a:chExt cx="0" cy="0"/>
        </a:xfrm>
      </p:grpSpPr>
      <p:sp>
        <p:nvSpPr>
          <p:cNvPr id="71" name="Google Shape;71;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_big_card_black">
  <p:cSld name="CUSTOM_1_1_1_1_1_1_1">
    <p:spTree>
      <p:nvGrpSpPr>
        <p:cNvPr id="72" name="Shape 72"/>
        <p:cNvGrpSpPr/>
        <p:nvPr/>
      </p:nvGrpSpPr>
      <p:grpSpPr>
        <a:xfrm>
          <a:off x="0" y="0"/>
          <a:ext cx="0" cy="0"/>
          <a:chOff x="0" y="0"/>
          <a:chExt cx="0" cy="0"/>
        </a:xfrm>
      </p:grpSpPr>
      <p:sp>
        <p:nvSpPr>
          <p:cNvPr id="73" name="Google Shape;73;p17"/>
          <p:cNvSpPr txBox="1"/>
          <p:nvPr>
            <p:ph type="title"/>
          </p:nvPr>
        </p:nvSpPr>
        <p:spPr>
          <a:xfrm>
            <a:off x="2794933" y="8027067"/>
            <a:ext cx="10924800" cy="2881500"/>
          </a:xfrm>
          <a:prstGeom prst="rect">
            <a:avLst/>
          </a:prstGeom>
        </p:spPr>
        <p:txBody>
          <a:bodyPr anchorCtr="0" anchor="t" bIns="50800" lIns="50800" spcFirstLastPara="1" rIns="50800" wrap="square" tIns="50800">
            <a:normAutofit/>
          </a:bodyPr>
          <a:lstStyle>
            <a:lvl1pPr lvl="0" rtl="0">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rtl="0">
              <a:spcBef>
                <a:spcPts val="0"/>
              </a:spcBef>
              <a:spcAft>
                <a:spcPts val="0"/>
              </a:spcAft>
              <a:buSzPts val="2700"/>
              <a:buFont typeface="Montserrat Medium"/>
              <a:buNone/>
              <a:defRPr sz="2700">
                <a:latin typeface="Montserrat Medium"/>
                <a:ea typeface="Montserrat Medium"/>
                <a:cs typeface="Montserrat Medium"/>
                <a:sym typeface="Montserrat Medium"/>
              </a:defRPr>
            </a:lvl2pPr>
            <a:lvl3pPr lvl="2" rtl="0">
              <a:spcBef>
                <a:spcPts val="0"/>
              </a:spcBef>
              <a:spcAft>
                <a:spcPts val="0"/>
              </a:spcAft>
              <a:buSzPts val="2700"/>
              <a:buFont typeface="Montserrat Medium"/>
              <a:buNone/>
              <a:defRPr sz="2700">
                <a:latin typeface="Montserrat Medium"/>
                <a:ea typeface="Montserrat Medium"/>
                <a:cs typeface="Montserrat Medium"/>
                <a:sym typeface="Montserrat Medium"/>
              </a:defRPr>
            </a:lvl3pPr>
            <a:lvl4pPr lvl="3" rtl="0">
              <a:spcBef>
                <a:spcPts val="0"/>
              </a:spcBef>
              <a:spcAft>
                <a:spcPts val="0"/>
              </a:spcAft>
              <a:buSzPts val="2700"/>
              <a:buFont typeface="Montserrat Medium"/>
              <a:buNone/>
              <a:defRPr sz="2700">
                <a:latin typeface="Montserrat Medium"/>
                <a:ea typeface="Montserrat Medium"/>
                <a:cs typeface="Montserrat Medium"/>
                <a:sym typeface="Montserrat Medium"/>
              </a:defRPr>
            </a:lvl4pPr>
            <a:lvl5pPr lvl="4" rtl="0">
              <a:spcBef>
                <a:spcPts val="0"/>
              </a:spcBef>
              <a:spcAft>
                <a:spcPts val="0"/>
              </a:spcAft>
              <a:buSzPts val="2700"/>
              <a:buFont typeface="Montserrat Medium"/>
              <a:buNone/>
              <a:defRPr sz="2700">
                <a:latin typeface="Montserrat Medium"/>
                <a:ea typeface="Montserrat Medium"/>
                <a:cs typeface="Montserrat Medium"/>
                <a:sym typeface="Montserrat Medium"/>
              </a:defRPr>
            </a:lvl5pPr>
            <a:lvl6pPr lvl="5" rtl="0">
              <a:spcBef>
                <a:spcPts val="0"/>
              </a:spcBef>
              <a:spcAft>
                <a:spcPts val="0"/>
              </a:spcAft>
              <a:buSzPts val="2700"/>
              <a:buFont typeface="Montserrat Medium"/>
              <a:buNone/>
              <a:defRPr sz="2700">
                <a:latin typeface="Montserrat Medium"/>
                <a:ea typeface="Montserrat Medium"/>
                <a:cs typeface="Montserrat Medium"/>
                <a:sym typeface="Montserrat Medium"/>
              </a:defRPr>
            </a:lvl6pPr>
            <a:lvl7pPr lvl="6" rtl="0">
              <a:spcBef>
                <a:spcPts val="0"/>
              </a:spcBef>
              <a:spcAft>
                <a:spcPts val="0"/>
              </a:spcAft>
              <a:buSzPts val="2700"/>
              <a:buFont typeface="Montserrat Medium"/>
              <a:buNone/>
              <a:defRPr sz="2700">
                <a:latin typeface="Montserrat Medium"/>
                <a:ea typeface="Montserrat Medium"/>
                <a:cs typeface="Montserrat Medium"/>
                <a:sym typeface="Montserrat Medium"/>
              </a:defRPr>
            </a:lvl7pPr>
            <a:lvl8pPr lvl="7" rtl="0">
              <a:spcBef>
                <a:spcPts val="0"/>
              </a:spcBef>
              <a:spcAft>
                <a:spcPts val="0"/>
              </a:spcAft>
              <a:buSzPts val="2700"/>
              <a:buFont typeface="Montserrat Medium"/>
              <a:buNone/>
              <a:defRPr sz="2700">
                <a:latin typeface="Montserrat Medium"/>
                <a:ea typeface="Montserrat Medium"/>
                <a:cs typeface="Montserrat Medium"/>
                <a:sym typeface="Montserrat Medium"/>
              </a:defRPr>
            </a:lvl8pPr>
            <a:lvl9pPr lvl="8" rtl="0">
              <a:spcBef>
                <a:spcPts val="0"/>
              </a:spcBef>
              <a:spcAft>
                <a:spcPts val="0"/>
              </a:spcAft>
              <a:buSzPts val="2700"/>
              <a:buFont typeface="Montserrat Medium"/>
              <a:buNone/>
              <a:defRPr sz="2700">
                <a:latin typeface="Montserrat Medium"/>
                <a:ea typeface="Montserrat Medium"/>
                <a:cs typeface="Montserrat Medium"/>
                <a:sym typeface="Montserrat Medium"/>
              </a:defRPr>
            </a:lvl9pPr>
          </a:lstStyle>
          <a:p/>
        </p:txBody>
      </p:sp>
      <p:sp>
        <p:nvSpPr>
          <p:cNvPr id="74" name="Google Shape;74;p17"/>
          <p:cNvSpPr txBox="1"/>
          <p:nvPr>
            <p:ph idx="2" type="title"/>
          </p:nvPr>
        </p:nvSpPr>
        <p:spPr>
          <a:xfrm>
            <a:off x="2794933" y="2806333"/>
            <a:ext cx="10924800" cy="4952100"/>
          </a:xfrm>
          <a:prstGeom prst="rect">
            <a:avLst/>
          </a:prstGeom>
        </p:spPr>
        <p:txBody>
          <a:bodyPr anchorCtr="0" anchor="t" bIns="50800" lIns="50800" spcFirstLastPara="1" rIns="50800" wrap="square" tIns="50800">
            <a:normAutofit/>
          </a:bodyPr>
          <a:lstStyle>
            <a:lvl1pPr lvl="0" rtl="0">
              <a:spcBef>
                <a:spcPts val="0"/>
              </a:spcBef>
              <a:spcAft>
                <a:spcPts val="0"/>
              </a:spcAft>
              <a:buSzPts val="10100"/>
              <a:buFont typeface="Montserrat ExtraBold"/>
              <a:buNone/>
              <a:defRPr sz="10100">
                <a:latin typeface="Montserrat ExtraBold"/>
                <a:ea typeface="Montserrat ExtraBold"/>
                <a:cs typeface="Montserrat ExtraBold"/>
                <a:sym typeface="Montserrat ExtraBold"/>
              </a:defRPr>
            </a:lvl1pPr>
            <a:lvl2pPr lvl="1" rtl="0">
              <a:spcBef>
                <a:spcPts val="0"/>
              </a:spcBef>
              <a:spcAft>
                <a:spcPts val="0"/>
              </a:spcAft>
              <a:buSzPts val="10100"/>
              <a:buFont typeface="Montserrat ExtraBold"/>
              <a:buNone/>
              <a:defRPr sz="10100">
                <a:latin typeface="Montserrat ExtraBold"/>
                <a:ea typeface="Montserrat ExtraBold"/>
                <a:cs typeface="Montserrat ExtraBold"/>
                <a:sym typeface="Montserrat ExtraBold"/>
              </a:defRPr>
            </a:lvl2pPr>
            <a:lvl3pPr lvl="2" rtl="0">
              <a:spcBef>
                <a:spcPts val="0"/>
              </a:spcBef>
              <a:spcAft>
                <a:spcPts val="0"/>
              </a:spcAft>
              <a:buSzPts val="10100"/>
              <a:buFont typeface="Montserrat ExtraBold"/>
              <a:buNone/>
              <a:defRPr sz="10100">
                <a:latin typeface="Montserrat ExtraBold"/>
                <a:ea typeface="Montserrat ExtraBold"/>
                <a:cs typeface="Montserrat ExtraBold"/>
                <a:sym typeface="Montserrat ExtraBold"/>
              </a:defRPr>
            </a:lvl3pPr>
            <a:lvl4pPr lvl="3" rtl="0">
              <a:spcBef>
                <a:spcPts val="0"/>
              </a:spcBef>
              <a:spcAft>
                <a:spcPts val="0"/>
              </a:spcAft>
              <a:buSzPts val="10100"/>
              <a:buFont typeface="Montserrat ExtraBold"/>
              <a:buNone/>
              <a:defRPr sz="10100">
                <a:latin typeface="Montserrat ExtraBold"/>
                <a:ea typeface="Montserrat ExtraBold"/>
                <a:cs typeface="Montserrat ExtraBold"/>
                <a:sym typeface="Montserrat ExtraBold"/>
              </a:defRPr>
            </a:lvl4pPr>
            <a:lvl5pPr lvl="4" rtl="0">
              <a:spcBef>
                <a:spcPts val="0"/>
              </a:spcBef>
              <a:spcAft>
                <a:spcPts val="0"/>
              </a:spcAft>
              <a:buSzPts val="10100"/>
              <a:buFont typeface="Montserrat ExtraBold"/>
              <a:buNone/>
              <a:defRPr sz="10100">
                <a:latin typeface="Montserrat ExtraBold"/>
                <a:ea typeface="Montserrat ExtraBold"/>
                <a:cs typeface="Montserrat ExtraBold"/>
                <a:sym typeface="Montserrat ExtraBold"/>
              </a:defRPr>
            </a:lvl5pPr>
            <a:lvl6pPr lvl="5" rtl="0">
              <a:spcBef>
                <a:spcPts val="0"/>
              </a:spcBef>
              <a:spcAft>
                <a:spcPts val="0"/>
              </a:spcAft>
              <a:buSzPts val="10100"/>
              <a:buFont typeface="Montserrat ExtraBold"/>
              <a:buNone/>
              <a:defRPr sz="10100">
                <a:latin typeface="Montserrat ExtraBold"/>
                <a:ea typeface="Montserrat ExtraBold"/>
                <a:cs typeface="Montserrat ExtraBold"/>
                <a:sym typeface="Montserrat ExtraBold"/>
              </a:defRPr>
            </a:lvl6pPr>
            <a:lvl7pPr lvl="6" rtl="0">
              <a:spcBef>
                <a:spcPts val="0"/>
              </a:spcBef>
              <a:spcAft>
                <a:spcPts val="0"/>
              </a:spcAft>
              <a:buSzPts val="10100"/>
              <a:buFont typeface="Montserrat ExtraBold"/>
              <a:buNone/>
              <a:defRPr sz="10100">
                <a:latin typeface="Montserrat ExtraBold"/>
                <a:ea typeface="Montserrat ExtraBold"/>
                <a:cs typeface="Montserrat ExtraBold"/>
                <a:sym typeface="Montserrat ExtraBold"/>
              </a:defRPr>
            </a:lvl7pPr>
            <a:lvl8pPr lvl="7" rtl="0">
              <a:spcBef>
                <a:spcPts val="0"/>
              </a:spcBef>
              <a:spcAft>
                <a:spcPts val="0"/>
              </a:spcAft>
              <a:buSzPts val="10100"/>
              <a:buFont typeface="Montserrat ExtraBold"/>
              <a:buNone/>
              <a:defRPr sz="10100">
                <a:latin typeface="Montserrat ExtraBold"/>
                <a:ea typeface="Montserrat ExtraBold"/>
                <a:cs typeface="Montserrat ExtraBold"/>
                <a:sym typeface="Montserrat ExtraBold"/>
              </a:defRPr>
            </a:lvl8pPr>
            <a:lvl9pPr lvl="8" rtl="0">
              <a:spcBef>
                <a:spcPts val="0"/>
              </a:spcBef>
              <a:spcAft>
                <a:spcPts val="0"/>
              </a:spcAft>
              <a:buSzPts val="10100"/>
              <a:buFont typeface="Montserrat ExtraBold"/>
              <a:buNone/>
              <a:defRPr sz="10100">
                <a:latin typeface="Montserrat ExtraBold"/>
                <a:ea typeface="Montserrat ExtraBold"/>
                <a:cs typeface="Montserrat ExtraBold"/>
                <a:sym typeface="Montserrat ExtraBold"/>
              </a:defRPr>
            </a:lvl9pPr>
          </a:lstStyle>
          <a:p/>
        </p:txBody>
      </p:sp>
      <p:pic>
        <p:nvPicPr>
          <p:cNvPr descr="black_card.png" id="75" name="Google Shape;75;p17"/>
          <p:cNvPicPr preferRelativeResize="0"/>
          <p:nvPr/>
        </p:nvPicPr>
        <p:blipFill rotWithShape="1">
          <a:blip r:embed="rId2">
            <a:alphaModFix/>
          </a:blip>
          <a:srcRect b="0" l="0" r="0" t="0"/>
          <a:stretch/>
        </p:blipFill>
        <p:spPr>
          <a:xfrm>
            <a:off x="14246114" y="1353272"/>
            <a:ext cx="7833506" cy="10451235"/>
          </a:xfrm>
          <a:prstGeom prst="rect">
            <a:avLst/>
          </a:prstGeom>
          <a:noFill/>
          <a:ln>
            <a:noFill/>
          </a:ln>
        </p:spPr>
      </p:pic>
      <p:sp>
        <p:nvSpPr>
          <p:cNvPr id="76" name="Google Shape;76;p17"/>
          <p:cNvSpPr txBox="1"/>
          <p:nvPr>
            <p:ph idx="12" type="sldNum"/>
          </p:nvPr>
        </p:nvSpPr>
        <p:spPr>
          <a:xfrm>
            <a:off x="22818090" y="12666269"/>
            <a:ext cx="1463100" cy="379800"/>
          </a:xfrm>
          <a:prstGeom prst="rect">
            <a:avLst/>
          </a:prstGeom>
        </p:spPr>
        <p:txBody>
          <a:bodyPr anchorCtr="0" anchor="t" bIns="50800" lIns="50800" spcFirstLastPara="1" rIns="50800" wrap="square" tIns="5080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hoto" type="tx">
  <p:cSld name="TITLE_AND_BODY">
    <p:spTree>
      <p:nvGrpSpPr>
        <p:cNvPr id="14" name="Shape 14"/>
        <p:cNvGrpSpPr/>
        <p:nvPr/>
      </p:nvGrpSpPr>
      <p:grpSpPr>
        <a:xfrm>
          <a:off x="0" y="0"/>
          <a:ext cx="0" cy="0"/>
          <a:chOff x="0" y="0"/>
          <a:chExt cx="0" cy="0"/>
        </a:xfrm>
      </p:grpSpPr>
      <p:sp>
        <p:nvSpPr>
          <p:cNvPr id="15" name="Google Shape;15;p3"/>
          <p:cNvSpPr/>
          <p:nvPr>
            <p:ph idx="2" type="pic"/>
          </p:nvPr>
        </p:nvSpPr>
        <p:spPr>
          <a:xfrm>
            <a:off x="-1155700" y="-1295400"/>
            <a:ext cx="26746200" cy="16018933"/>
          </a:xfrm>
          <a:prstGeom prst="rect">
            <a:avLst/>
          </a:prstGeom>
          <a:noFill/>
          <a:ln>
            <a:noFill/>
          </a:ln>
        </p:spPr>
      </p:sp>
      <p:sp>
        <p:nvSpPr>
          <p:cNvPr id="16" name="Google Shape;16;p3"/>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7" name="Google Shape;17;p3"/>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8" name="Google Shape;18;p3"/>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9" name="Google Shape;19;p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re titre et photo">
  <p:cSld name="Autre titre et photo">
    <p:spTree>
      <p:nvGrpSpPr>
        <p:cNvPr id="20" name="Shape 20"/>
        <p:cNvGrpSpPr/>
        <p:nvPr/>
      </p:nvGrpSpPr>
      <p:grpSpPr>
        <a:xfrm>
          <a:off x="0" y="0"/>
          <a:ext cx="0" cy="0"/>
          <a:chOff x="0" y="0"/>
          <a:chExt cx="0" cy="0"/>
        </a:xfrm>
      </p:grpSpPr>
      <p:sp>
        <p:nvSpPr>
          <p:cNvPr id="21" name="Google Shape;21;p4"/>
          <p:cNvSpPr/>
          <p:nvPr>
            <p:ph idx="2" type="pic"/>
          </p:nvPr>
        </p:nvSpPr>
        <p:spPr>
          <a:xfrm>
            <a:off x="10972800" y="-203200"/>
            <a:ext cx="12144837" cy="14135100"/>
          </a:xfrm>
          <a:prstGeom prst="rect">
            <a:avLst/>
          </a:prstGeom>
          <a:noFill/>
          <a:ln>
            <a:noFill/>
          </a:ln>
        </p:spPr>
      </p:sp>
      <p:sp>
        <p:nvSpPr>
          <p:cNvPr id="22" name="Google Shape;22;p4"/>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3" name="Google Shape;23;p4"/>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4" name="Google Shape;24;p4"/>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25" name="Shape 25"/>
        <p:cNvGrpSpPr/>
        <p:nvPr/>
      </p:nvGrpSpPr>
      <p:grpSpPr>
        <a:xfrm>
          <a:off x="0" y="0"/>
          <a:ext cx="0" cy="0"/>
          <a:chOff x="0" y="0"/>
          <a:chExt cx="0" cy="0"/>
        </a:xfrm>
      </p:grpSpPr>
      <p:sp>
        <p:nvSpPr>
          <p:cNvPr id="26" name="Google Shape;26;p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7" name="Google Shape;27;p5"/>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8" name="Google Shape;28;p5"/>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9" name="Google Shape;29;p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30" name="Shape 30"/>
        <p:cNvGrpSpPr/>
        <p:nvPr/>
      </p:nvGrpSpPr>
      <p:grpSpPr>
        <a:xfrm>
          <a:off x="0" y="0"/>
          <a:ext cx="0" cy="0"/>
          <a:chOff x="0" y="0"/>
          <a:chExt cx="0" cy="0"/>
        </a:xfrm>
      </p:grpSpPr>
      <p:sp>
        <p:nvSpPr>
          <p:cNvPr id="31" name="Google Shape;31;p6"/>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2" name="Google Shape;32;p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33" name="Shape 33"/>
        <p:cNvGrpSpPr/>
        <p:nvPr/>
      </p:nvGrpSpPr>
      <p:grpSpPr>
        <a:xfrm>
          <a:off x="0" y="0"/>
          <a:ext cx="0" cy="0"/>
          <a:chOff x="0" y="0"/>
          <a:chExt cx="0" cy="0"/>
        </a:xfrm>
      </p:grpSpPr>
      <p:sp>
        <p:nvSpPr>
          <p:cNvPr id="34" name="Google Shape;34;p7"/>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5" name="Google Shape;35;p7"/>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6" name="Google Shape;36;p7"/>
          <p:cNvSpPr/>
          <p:nvPr>
            <p:ph idx="3" type="pic"/>
          </p:nvPr>
        </p:nvSpPr>
        <p:spPr>
          <a:xfrm>
            <a:off x="12192000" y="-407266"/>
            <a:ext cx="10916874" cy="14555832"/>
          </a:xfrm>
          <a:prstGeom prst="rect">
            <a:avLst/>
          </a:prstGeom>
          <a:noFill/>
          <a:ln>
            <a:noFill/>
          </a:ln>
        </p:spPr>
      </p:sp>
      <p:sp>
        <p:nvSpPr>
          <p:cNvPr id="37" name="Google Shape;37;p7"/>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8" name="Google Shape;38;p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39" name="Shape 39"/>
        <p:cNvGrpSpPr/>
        <p:nvPr/>
      </p:nvGrpSpPr>
      <p:grpSpPr>
        <a:xfrm>
          <a:off x="0" y="0"/>
          <a:ext cx="0" cy="0"/>
          <a:chOff x="0" y="0"/>
          <a:chExt cx="0" cy="0"/>
        </a:xfrm>
      </p:grpSpPr>
      <p:sp>
        <p:nvSpPr>
          <p:cNvPr id="40" name="Google Shape;40;p8"/>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1" name="Google Shape;41;p8"/>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ement">
  <p:cSld name="Titre seulement">
    <p:spTree>
      <p:nvGrpSpPr>
        <p:cNvPr id="42" name="Shape 42"/>
        <p:cNvGrpSpPr/>
        <p:nvPr/>
      </p:nvGrpSpPr>
      <p:grpSpPr>
        <a:xfrm>
          <a:off x="0" y="0"/>
          <a:ext cx="0" cy="0"/>
          <a:chOff x="0" y="0"/>
          <a:chExt cx="0" cy="0"/>
        </a:xfrm>
      </p:grpSpPr>
      <p:sp>
        <p:nvSpPr>
          <p:cNvPr id="43" name="Google Shape;43;p9"/>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4" name="Google Shape;44;p9"/>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5" name="Google Shape;45;p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dre du jour">
  <p:cSld name="Ordre du jour">
    <p:spTree>
      <p:nvGrpSpPr>
        <p:cNvPr id="46" name="Shape 46"/>
        <p:cNvGrpSpPr/>
        <p:nvPr/>
      </p:nvGrpSpPr>
      <p:grpSpPr>
        <a:xfrm>
          <a:off x="0" y="0"/>
          <a:ext cx="0" cy="0"/>
          <a:chOff x="0" y="0"/>
          <a:chExt cx="0" cy="0"/>
        </a:xfrm>
      </p:grpSpPr>
      <p:sp>
        <p:nvSpPr>
          <p:cNvPr id="47" name="Google Shape;47;p10"/>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8" name="Google Shape;48;p10"/>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9" name="Google Shape;49;p10"/>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0" name="Google Shape;50;p1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fr"/>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fr.wikipedia.org/wiki/Syst%C3%A8me_d%27exploita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hyperlink" Target="https://doc.ubuntu-fr.org/permission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hyperlink" Target="https://linux.goffinet.org/administration/securite-locale/access-control-lists-acls-linu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hyperlink" Target="https://www.ibm.com/docs/fr/rational-clearquest/9.0.0?topic=permissions-permission-inheritanc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hyperlink" Target="https://websetnet.net/fr/how-to-use-powershell-to-manage-folder-permiss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fr.wikipedia.org/wiki/Utilisateur_(informatiqu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descr="icone_wild_code_school_yellow.png" id="81" name="Google Shape;81;p18"/>
          <p:cNvPicPr preferRelativeResize="0"/>
          <p:nvPr/>
        </p:nvPicPr>
        <p:blipFill rotWithShape="1">
          <a:blip r:embed="rId3">
            <a:alphaModFix/>
          </a:blip>
          <a:srcRect b="0" l="0" r="0" t="0"/>
          <a:stretch/>
        </p:blipFill>
        <p:spPr>
          <a:xfrm>
            <a:off x="18816887" y="-2593755"/>
            <a:ext cx="14969875" cy="10921604"/>
          </a:xfrm>
          <a:prstGeom prst="rect">
            <a:avLst/>
          </a:prstGeom>
          <a:noFill/>
          <a:ln>
            <a:noFill/>
          </a:ln>
        </p:spPr>
      </p:pic>
      <p:sp>
        <p:nvSpPr>
          <p:cNvPr id="82" name="Google Shape;82;p18"/>
          <p:cNvSpPr txBox="1"/>
          <p:nvPr/>
        </p:nvSpPr>
        <p:spPr>
          <a:xfrm>
            <a:off x="2933027" y="2977000"/>
            <a:ext cx="10786200" cy="2950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10000"/>
              <a:buFont typeface="Arial"/>
              <a:buNone/>
            </a:pPr>
            <a:r>
              <a:rPr lang="fr" sz="9600">
                <a:latin typeface="Montserrat ExtraBold"/>
                <a:ea typeface="Montserrat ExtraBold"/>
                <a:cs typeface="Montserrat ExtraBold"/>
                <a:sym typeface="Montserrat ExtraBold"/>
              </a:rPr>
              <a:t>Les utilisateurs </a:t>
            </a:r>
            <a:endParaRPr sz="9600">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10000"/>
              <a:buFont typeface="Arial"/>
              <a:buNone/>
            </a:pPr>
            <a:r>
              <a:rPr lang="fr" sz="8900">
                <a:latin typeface="Montserrat"/>
                <a:ea typeface="Montserrat"/>
                <a:cs typeface="Montserrat"/>
                <a:sym typeface="Montserrat"/>
              </a:rPr>
              <a:t>partie 1</a:t>
            </a:r>
            <a:endParaRPr sz="8900">
              <a:latin typeface="Montserrat"/>
              <a:ea typeface="Montserrat"/>
              <a:cs typeface="Montserrat"/>
              <a:sym typeface="Montserrat"/>
            </a:endParaRPr>
          </a:p>
        </p:txBody>
      </p:sp>
      <p:sp>
        <p:nvSpPr>
          <p:cNvPr id="83" name="Google Shape;83;p18"/>
          <p:cNvSpPr txBox="1"/>
          <p:nvPr/>
        </p:nvSpPr>
        <p:spPr>
          <a:xfrm>
            <a:off x="2933025" y="6529650"/>
            <a:ext cx="14550300" cy="656700"/>
          </a:xfrm>
          <a:prstGeom prst="rect">
            <a:avLst/>
          </a:prstGeom>
          <a:noFill/>
          <a:ln>
            <a:noFill/>
          </a:ln>
        </p:spPr>
        <p:txBody>
          <a:bodyPr anchorCtr="0" anchor="ctr" bIns="50800" lIns="50800" spcFirstLastPara="1" rIns="50800" wrap="square" tIns="50800">
            <a:spAutoFit/>
          </a:bodyPr>
          <a:lstStyle/>
          <a:p>
            <a:pPr indent="0" lvl="0" marL="0" rtl="0" algn="l">
              <a:lnSpc>
                <a:spcPct val="179942"/>
              </a:lnSpc>
              <a:spcBef>
                <a:spcPts val="0"/>
              </a:spcBef>
              <a:spcAft>
                <a:spcPts val="0"/>
              </a:spcAft>
              <a:buClr>
                <a:srgbClr val="15213F"/>
              </a:buClr>
              <a:buSzPts val="1100"/>
              <a:buFont typeface="Roboto"/>
              <a:buNone/>
            </a:pPr>
            <a:r>
              <a:rPr lang="fr" sz="3600">
                <a:solidFill>
                  <a:srgbClr val="15213F"/>
                </a:solidFill>
                <a:latin typeface="Montserrat"/>
                <a:ea typeface="Montserrat"/>
                <a:cs typeface="Montserrat"/>
                <a:sym typeface="Montserrat"/>
              </a:rPr>
              <a:t>Découverte et définitions</a:t>
            </a:r>
            <a:endParaRPr sz="3600">
              <a:solidFill>
                <a:srgbClr val="15213F"/>
              </a:solidFill>
              <a:latin typeface="Montserrat"/>
              <a:ea typeface="Montserrat"/>
              <a:cs typeface="Montserrat"/>
              <a:sym typeface="Montserrat"/>
            </a:endParaRPr>
          </a:p>
        </p:txBody>
      </p:sp>
      <p:sp>
        <p:nvSpPr>
          <p:cNvPr id="84" name="Google Shape;84;p18"/>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black_card.png" id="224" name="Google Shape;224;p27"/>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225" name="Google Shape;225;p27"/>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226" name="Google Shape;226;p27"/>
          <p:cNvSpPr txBox="1"/>
          <p:nvPr/>
        </p:nvSpPr>
        <p:spPr>
          <a:xfrm>
            <a:off x="946900" y="2610425"/>
            <a:ext cx="14867700" cy="1641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lang="fr" sz="5000">
                <a:solidFill>
                  <a:srgbClr val="1D1D1B"/>
                </a:solidFill>
                <a:latin typeface="Montserrat ExtraBold"/>
                <a:ea typeface="Montserrat ExtraBold"/>
                <a:cs typeface="Montserrat ExtraBold"/>
                <a:sym typeface="Montserrat ExtraBold"/>
              </a:rPr>
              <a:t>Les identifiants uniques (Windows)</a:t>
            </a:r>
            <a:endParaRPr sz="5000">
              <a:solidFill>
                <a:srgbClr val="1D1D1B"/>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5000"/>
              <a:buFont typeface="Arial"/>
              <a:buNone/>
            </a:pPr>
            <a:r>
              <a:t/>
            </a:r>
            <a:endParaRPr sz="5000">
              <a:solidFill>
                <a:srgbClr val="1D1D1B"/>
              </a:solidFill>
              <a:latin typeface="Montserrat ExtraBold"/>
              <a:ea typeface="Montserrat ExtraBold"/>
              <a:cs typeface="Montserrat ExtraBold"/>
              <a:sym typeface="Montserrat ExtraBold"/>
            </a:endParaRPr>
          </a:p>
        </p:txBody>
      </p:sp>
      <p:sp>
        <p:nvSpPr>
          <p:cNvPr id="227" name="Google Shape;227;p27"/>
          <p:cNvSpPr txBox="1"/>
          <p:nvPr/>
        </p:nvSpPr>
        <p:spPr>
          <a:xfrm>
            <a:off x="949225" y="4632400"/>
            <a:ext cx="5011500" cy="22575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Avec la console Windows</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2800"/>
              <a:buFont typeface="Arial"/>
              <a:buNone/>
            </a:pPr>
            <a:r>
              <a:t/>
            </a:r>
            <a:endParaRPr sz="2800">
              <a:solidFill>
                <a:srgbClr val="1D1D1B"/>
              </a:solidFill>
              <a:latin typeface="Montserrat Medium"/>
              <a:ea typeface="Montserrat Medium"/>
              <a:cs typeface="Montserrat Medium"/>
              <a:sym typeface="Montserrat Medium"/>
            </a:endParaRPr>
          </a:p>
        </p:txBody>
      </p:sp>
      <p:cxnSp>
        <p:nvCxnSpPr>
          <p:cNvPr id="228" name="Google Shape;228;p27"/>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229" name="Google Shape;229;p27"/>
          <p:cNvSpPr txBox="1"/>
          <p:nvPr/>
        </p:nvSpPr>
        <p:spPr>
          <a:xfrm>
            <a:off x="5130600" y="5178388"/>
            <a:ext cx="18860700" cy="28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Identifiant unique utilisateurs (SID → Security Identifier):</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p:txBody>
      </p:sp>
      <p:sp>
        <p:nvSpPr>
          <p:cNvPr id="230" name="Google Shape;230;p27"/>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231" name="Google Shape;231;p27"/>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2" name="Google Shape;232;p27"/>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233" name="Google Shape;233;p27"/>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234" name="Google Shape;234;p27"/>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235" name="Google Shape;235;p27"/>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236" name="Google Shape;236;p27"/>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7" name="Google Shape;237;p27"/>
          <p:cNvSpPr txBox="1"/>
          <p:nvPr/>
        </p:nvSpPr>
        <p:spPr>
          <a:xfrm>
            <a:off x="5130600" y="9249825"/>
            <a:ext cx="197985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Identifiant unique de groupe (SID → Security Identifier):</a:t>
            </a:r>
            <a:endParaRPr sz="5000">
              <a:latin typeface="Proxima Nova"/>
              <a:ea typeface="Proxima Nova"/>
              <a:cs typeface="Proxima Nova"/>
              <a:sym typeface="Proxima Nova"/>
            </a:endParaRPr>
          </a:p>
        </p:txBody>
      </p:sp>
      <p:sp>
        <p:nvSpPr>
          <p:cNvPr id="238" name="Google Shape;238;p27"/>
          <p:cNvSpPr/>
          <p:nvPr/>
        </p:nvSpPr>
        <p:spPr>
          <a:xfrm>
            <a:off x="946900" y="6212475"/>
            <a:ext cx="22023600" cy="2811600"/>
          </a:xfrm>
          <a:prstGeom prst="roundRect">
            <a:avLst>
              <a:gd fmla="val 3257" name="adj"/>
            </a:avLst>
          </a:prstGeom>
          <a:solidFill>
            <a:srgbClr val="1C4587"/>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None/>
            </a:pPr>
            <a:r>
              <a:rPr lang="fr" sz="3500">
                <a:solidFill>
                  <a:srgbClr val="FFFFFF"/>
                </a:solidFill>
              </a:rPr>
              <a:t>PS C:\&gt; Get-WmiObject win32_useraccount | Where-Object {$_.Name -eq "wilder"} | Select-Object Name,SID</a:t>
            </a:r>
            <a:endParaRPr sz="3500">
              <a:solidFill>
                <a:srgbClr val="FFFFFF"/>
              </a:solidFill>
            </a:endParaRPr>
          </a:p>
          <a:p>
            <a:pPr indent="0" lvl="0" marL="0" rtl="0" algn="l">
              <a:spcBef>
                <a:spcPts val="0"/>
              </a:spcBef>
              <a:spcAft>
                <a:spcPts val="0"/>
              </a:spcAft>
              <a:buNone/>
            </a:pPr>
            <a:r>
              <a:t/>
            </a:r>
            <a:endParaRPr sz="3500">
              <a:solidFill>
                <a:srgbClr val="FFFFFF"/>
              </a:solidFill>
            </a:endParaRPr>
          </a:p>
          <a:p>
            <a:pPr indent="0" lvl="0" marL="0" rtl="0" algn="l">
              <a:spcBef>
                <a:spcPts val="0"/>
              </a:spcBef>
              <a:spcAft>
                <a:spcPts val="0"/>
              </a:spcAft>
              <a:buNone/>
            </a:pPr>
            <a:r>
              <a:rPr lang="fr" sz="3500">
                <a:solidFill>
                  <a:srgbClr val="FFFFFF"/>
                </a:solidFill>
              </a:rPr>
              <a:t>Name		SID                                          </a:t>
            </a:r>
            <a:endParaRPr sz="3500">
              <a:solidFill>
                <a:srgbClr val="FFFFFF"/>
              </a:solidFill>
            </a:endParaRPr>
          </a:p>
          <a:p>
            <a:pPr indent="0" lvl="0" marL="0" rtl="0" algn="l">
              <a:spcBef>
                <a:spcPts val="0"/>
              </a:spcBef>
              <a:spcAft>
                <a:spcPts val="0"/>
              </a:spcAft>
              <a:buNone/>
            </a:pPr>
            <a:r>
              <a:rPr lang="fr" sz="3500">
                <a:solidFill>
                  <a:srgbClr val="FFFFFF"/>
                </a:solidFill>
              </a:rPr>
              <a:t>----          	---                                          </a:t>
            </a:r>
            <a:endParaRPr sz="3500">
              <a:solidFill>
                <a:srgbClr val="FFFFFF"/>
              </a:solidFill>
            </a:endParaRPr>
          </a:p>
          <a:p>
            <a:pPr indent="0" lvl="0" marL="0" rtl="0" algn="l">
              <a:spcBef>
                <a:spcPts val="0"/>
              </a:spcBef>
              <a:spcAft>
                <a:spcPts val="0"/>
              </a:spcAft>
              <a:buNone/>
            </a:pPr>
            <a:r>
              <a:rPr lang="fr" sz="3500">
                <a:solidFill>
                  <a:srgbClr val="FFFFFF"/>
                </a:solidFill>
              </a:rPr>
              <a:t>wilder		S-1-5-21-2973921518-4066818644-3297592939-500</a:t>
            </a:r>
            <a:endParaRPr sz="3600">
              <a:solidFill>
                <a:srgbClr val="0F9D58"/>
              </a:solidFill>
              <a:latin typeface="Courier New"/>
              <a:ea typeface="Courier New"/>
              <a:cs typeface="Courier New"/>
              <a:sym typeface="Courier New"/>
            </a:endParaRPr>
          </a:p>
        </p:txBody>
      </p:sp>
      <p:sp>
        <p:nvSpPr>
          <p:cNvPr id="239" name="Google Shape;239;p27"/>
          <p:cNvSpPr/>
          <p:nvPr/>
        </p:nvSpPr>
        <p:spPr>
          <a:xfrm>
            <a:off x="991950" y="10169050"/>
            <a:ext cx="22023600" cy="2811600"/>
          </a:xfrm>
          <a:prstGeom prst="roundRect">
            <a:avLst>
              <a:gd fmla="val 3257" name="adj"/>
            </a:avLst>
          </a:prstGeom>
          <a:solidFill>
            <a:srgbClr val="1C4587"/>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None/>
            </a:pPr>
            <a:r>
              <a:rPr lang="fr" sz="3500">
                <a:solidFill>
                  <a:srgbClr val="FFFFFF"/>
                </a:solidFill>
              </a:rPr>
              <a:t>PS C:\&gt; Get-WmiObject win32_group | Where-Object {$_.Name -eq "GrpTest"} | Select-Object Name,SID</a:t>
            </a:r>
            <a:endParaRPr sz="3500">
              <a:solidFill>
                <a:srgbClr val="FFFFFF"/>
              </a:solidFill>
            </a:endParaRPr>
          </a:p>
          <a:p>
            <a:pPr indent="0" lvl="0" marL="0" rtl="0" algn="l">
              <a:spcBef>
                <a:spcPts val="0"/>
              </a:spcBef>
              <a:spcAft>
                <a:spcPts val="0"/>
              </a:spcAft>
              <a:buNone/>
            </a:pPr>
            <a:r>
              <a:t/>
            </a:r>
            <a:endParaRPr sz="3500">
              <a:solidFill>
                <a:srgbClr val="FFFFFF"/>
              </a:solidFill>
            </a:endParaRPr>
          </a:p>
          <a:p>
            <a:pPr indent="0" lvl="0" marL="0" rtl="0" algn="l">
              <a:spcBef>
                <a:spcPts val="0"/>
              </a:spcBef>
              <a:spcAft>
                <a:spcPts val="0"/>
              </a:spcAft>
              <a:buNone/>
            </a:pPr>
            <a:r>
              <a:rPr lang="fr" sz="3500">
                <a:solidFill>
                  <a:srgbClr val="FFFFFF"/>
                </a:solidFill>
              </a:rPr>
              <a:t>Name           	SID         </a:t>
            </a:r>
            <a:endParaRPr sz="3500">
              <a:solidFill>
                <a:srgbClr val="FFFFFF"/>
              </a:solidFill>
            </a:endParaRPr>
          </a:p>
          <a:p>
            <a:pPr indent="0" lvl="0" marL="0" rtl="0" algn="l">
              <a:spcBef>
                <a:spcPts val="0"/>
              </a:spcBef>
              <a:spcAft>
                <a:spcPts val="0"/>
              </a:spcAft>
              <a:buNone/>
            </a:pPr>
            <a:r>
              <a:rPr lang="fr" sz="3500">
                <a:solidFill>
                  <a:srgbClr val="FFFFFF"/>
                </a:solidFill>
              </a:rPr>
              <a:t>----					---         </a:t>
            </a:r>
            <a:endParaRPr sz="3500">
              <a:solidFill>
                <a:srgbClr val="FFFFFF"/>
              </a:solidFill>
            </a:endParaRPr>
          </a:p>
          <a:p>
            <a:pPr indent="0" lvl="0" marL="0" rtl="0" algn="l">
              <a:spcBef>
                <a:spcPts val="0"/>
              </a:spcBef>
              <a:spcAft>
                <a:spcPts val="0"/>
              </a:spcAft>
              <a:buNone/>
            </a:pPr>
            <a:r>
              <a:rPr lang="fr" sz="3500">
                <a:solidFill>
                  <a:srgbClr val="FFFFFF"/>
                </a:solidFill>
              </a:rPr>
              <a:t>GrpTest			S-1-5-32-544</a:t>
            </a:r>
            <a:endParaRPr sz="35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black_card.png" id="244" name="Google Shape;244;p28"/>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245" name="Google Shape;245;p28"/>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246" name="Google Shape;246;p28"/>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lang="fr" sz="5000">
                <a:solidFill>
                  <a:srgbClr val="1D1D1B"/>
                </a:solidFill>
                <a:latin typeface="Montserrat ExtraBold"/>
                <a:ea typeface="Montserrat ExtraBold"/>
                <a:cs typeface="Montserrat ExtraBold"/>
                <a:sym typeface="Montserrat ExtraBold"/>
              </a:rPr>
              <a:t>Le périmètre</a:t>
            </a:r>
            <a:endParaRPr sz="5000">
              <a:solidFill>
                <a:srgbClr val="1D1D1B"/>
              </a:solidFill>
              <a:latin typeface="Montserrat ExtraBold"/>
              <a:ea typeface="Montserrat ExtraBold"/>
              <a:cs typeface="Montserrat ExtraBold"/>
              <a:sym typeface="Montserrat ExtraBold"/>
            </a:endParaRPr>
          </a:p>
        </p:txBody>
      </p:sp>
      <p:sp>
        <p:nvSpPr>
          <p:cNvPr id="247" name="Google Shape;247;p28"/>
          <p:cNvSpPr txBox="1"/>
          <p:nvPr/>
        </p:nvSpPr>
        <p:spPr>
          <a:xfrm>
            <a:off x="949225" y="4632400"/>
            <a:ext cx="3506400" cy="533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Arial"/>
              <a:buNone/>
            </a:pPr>
            <a:r>
              <a:rPr lang="fr" sz="2800">
                <a:solidFill>
                  <a:srgbClr val="1D1D1B"/>
                </a:solidFill>
                <a:latin typeface="Montserrat Medium"/>
                <a:ea typeface="Montserrat Medium"/>
                <a:cs typeface="Montserrat Medium"/>
                <a:sym typeface="Montserrat Medium"/>
              </a:rPr>
              <a:t>Que peut-il faire ?</a:t>
            </a:r>
            <a:endParaRPr>
              <a:solidFill>
                <a:srgbClr val="1D1D1B"/>
              </a:solidFill>
              <a:latin typeface="Montserrat Medium"/>
              <a:ea typeface="Montserrat Medium"/>
              <a:cs typeface="Montserrat Medium"/>
              <a:sym typeface="Montserrat Medium"/>
            </a:endParaRPr>
          </a:p>
        </p:txBody>
      </p:sp>
      <p:cxnSp>
        <p:nvCxnSpPr>
          <p:cNvPr id="248" name="Google Shape;248;p28"/>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249" name="Google Shape;249;p28"/>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Périmètre fonctionnel:</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Représente toutes les fonctionnalités disponibles, ou toutes les applications d'une solution logicielle</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Détermine les applications et fonctionnalités réunies dans le système d'information mis en place</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p:txBody>
      </p:sp>
      <p:sp>
        <p:nvSpPr>
          <p:cNvPr id="250" name="Google Shape;250;p28"/>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251" name="Google Shape;251;p28"/>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2" name="Google Shape;252;p28"/>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253" name="Google Shape;253;p28"/>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254" name="Google Shape;254;p28"/>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255" name="Google Shape;255;p28"/>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256" name="Google Shape;256;p28"/>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black_card.png" id="261" name="Google Shape;261;p29"/>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262" name="Google Shape;262;p29"/>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263" name="Google Shape;263;p29"/>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Les droits d’accès</a:t>
            </a:r>
            <a:endParaRPr sz="5000">
              <a:solidFill>
                <a:srgbClr val="1D1D1B"/>
              </a:solidFill>
              <a:latin typeface="Montserrat ExtraBold"/>
              <a:ea typeface="Montserrat ExtraBold"/>
              <a:cs typeface="Montserrat ExtraBold"/>
              <a:sym typeface="Montserrat ExtraBold"/>
            </a:endParaRPr>
          </a:p>
        </p:txBody>
      </p:sp>
      <p:sp>
        <p:nvSpPr>
          <p:cNvPr id="264" name="Google Shape;264;p29"/>
          <p:cNvSpPr txBox="1"/>
          <p:nvPr/>
        </p:nvSpPr>
        <p:spPr>
          <a:xfrm>
            <a:off x="949225" y="4632400"/>
            <a:ext cx="3506400" cy="9645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La définition encyclopédique</a:t>
            </a:r>
            <a:endParaRPr sz="2800">
              <a:solidFill>
                <a:srgbClr val="1D1D1B"/>
              </a:solidFill>
              <a:latin typeface="Montserrat Medium"/>
              <a:ea typeface="Montserrat Medium"/>
              <a:cs typeface="Montserrat Medium"/>
              <a:sym typeface="Montserrat Medium"/>
            </a:endParaRPr>
          </a:p>
        </p:txBody>
      </p:sp>
      <p:cxnSp>
        <p:nvCxnSpPr>
          <p:cNvPr id="265" name="Google Shape;265;p29"/>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266" name="Google Shape;266;p29"/>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Les </a:t>
            </a:r>
            <a:r>
              <a:rPr b="1" lang="fr" sz="5000">
                <a:latin typeface="Proxima Nova"/>
                <a:ea typeface="Proxima Nova"/>
                <a:cs typeface="Proxima Nova"/>
                <a:sym typeface="Proxima Nova"/>
              </a:rPr>
              <a:t>droits d'accès</a:t>
            </a:r>
            <a:r>
              <a:rPr lang="fr" sz="5000">
                <a:latin typeface="Proxima Nova"/>
                <a:ea typeface="Proxima Nova"/>
                <a:cs typeface="Proxima Nova"/>
                <a:sym typeface="Proxima Nova"/>
              </a:rPr>
              <a:t> sont des métadonnées particulières qui décrivent les </a:t>
            </a:r>
            <a:r>
              <a:rPr b="1" lang="fr" sz="5000">
                <a:latin typeface="Proxima Nova"/>
                <a:ea typeface="Proxima Nova"/>
                <a:cs typeface="Proxima Nova"/>
                <a:sym typeface="Proxima Nova"/>
              </a:rPr>
              <a:t>droits</a:t>
            </a:r>
            <a:r>
              <a:rPr lang="fr" sz="5000">
                <a:latin typeface="Proxima Nova"/>
                <a:ea typeface="Proxima Nova"/>
                <a:cs typeface="Proxima Nova"/>
                <a:sym typeface="Proxima Nova"/>
              </a:rPr>
              <a:t> en </a:t>
            </a:r>
            <a:r>
              <a:rPr b="1" lang="fr" sz="5000">
                <a:latin typeface="Proxima Nova"/>
                <a:ea typeface="Proxima Nova"/>
                <a:cs typeface="Proxima Nova"/>
                <a:sym typeface="Proxima Nova"/>
              </a:rPr>
              <a:t>lecture</a:t>
            </a:r>
            <a:r>
              <a:rPr lang="fr" sz="5000">
                <a:latin typeface="Proxima Nova"/>
                <a:ea typeface="Proxima Nova"/>
                <a:cs typeface="Proxima Nova"/>
                <a:sym typeface="Proxima Nova"/>
              </a:rPr>
              <a:t>, </a:t>
            </a:r>
            <a:r>
              <a:rPr b="1" lang="fr" sz="5000">
                <a:latin typeface="Proxima Nova"/>
                <a:ea typeface="Proxima Nova"/>
                <a:cs typeface="Proxima Nova"/>
                <a:sym typeface="Proxima Nova"/>
              </a:rPr>
              <a:t>écriture</a:t>
            </a:r>
            <a:r>
              <a:rPr lang="fr" sz="5000">
                <a:latin typeface="Proxima Nova"/>
                <a:ea typeface="Proxima Nova"/>
                <a:cs typeface="Proxima Nova"/>
                <a:sym typeface="Proxima Nova"/>
              </a:rPr>
              <a:t> et </a:t>
            </a:r>
            <a:r>
              <a:rPr b="1" lang="fr" sz="5000">
                <a:latin typeface="Proxima Nova"/>
                <a:ea typeface="Proxima Nova"/>
                <a:cs typeface="Proxima Nova"/>
                <a:sym typeface="Proxima Nova"/>
              </a:rPr>
              <a:t>exécution</a:t>
            </a:r>
            <a:r>
              <a:rPr lang="fr" sz="5000">
                <a:latin typeface="Proxima Nova"/>
                <a:ea typeface="Proxima Nova"/>
                <a:cs typeface="Proxima Nova"/>
                <a:sym typeface="Proxima Nova"/>
              </a:rPr>
              <a:t> selon l'utilisateur, le groupe, ou les autres.</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p:txBody>
      </p:sp>
      <p:sp>
        <p:nvSpPr>
          <p:cNvPr id="267" name="Google Shape;267;p29"/>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268" name="Google Shape;268;p29"/>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9" name="Google Shape;269;p29"/>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270" name="Google Shape;270;p29"/>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271" name="Google Shape;271;p29"/>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272" name="Google Shape;272;p29"/>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273" name="Google Shape;273;p29"/>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4" name="Google Shape;274;p29"/>
          <p:cNvSpPr txBox="1"/>
          <p:nvPr/>
        </p:nvSpPr>
        <p:spPr>
          <a:xfrm>
            <a:off x="17335075" y="9346825"/>
            <a:ext cx="5109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3500">
                <a:latin typeface="Montserrat"/>
                <a:ea typeface="Montserrat"/>
                <a:cs typeface="Montserrat"/>
                <a:sym typeface="Montserrat"/>
              </a:rPr>
              <a:t>Source : </a:t>
            </a:r>
            <a:r>
              <a:rPr lang="fr" sz="3500" u="sng">
                <a:solidFill>
                  <a:schemeClr val="hlink"/>
                </a:solidFill>
                <a:latin typeface="Montserrat"/>
                <a:ea typeface="Montserrat"/>
                <a:cs typeface="Montserrat"/>
                <a:sym typeface="Montserrat"/>
                <a:hlinkClick r:id="rId4"/>
              </a:rPr>
              <a:t>WikipediA</a:t>
            </a:r>
            <a:endParaRPr sz="35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descr="black_card.png" id="279" name="Google Shape;279;p30"/>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280" name="Google Shape;280;p30"/>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281" name="Google Shape;281;p30"/>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Les types de droits d’accès</a:t>
            </a:r>
            <a:endParaRPr sz="5000">
              <a:solidFill>
                <a:srgbClr val="1D1D1B"/>
              </a:solidFill>
              <a:latin typeface="Montserrat ExtraBold"/>
              <a:ea typeface="Montserrat ExtraBold"/>
              <a:cs typeface="Montserrat ExtraBold"/>
              <a:sym typeface="Montserrat ExtraBold"/>
            </a:endParaRPr>
          </a:p>
        </p:txBody>
      </p:sp>
      <p:sp>
        <p:nvSpPr>
          <p:cNvPr id="282" name="Google Shape;282;p30"/>
          <p:cNvSpPr txBox="1"/>
          <p:nvPr/>
        </p:nvSpPr>
        <p:spPr>
          <a:xfrm>
            <a:off x="949225" y="4632400"/>
            <a:ext cx="3954300" cy="13956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Définition dans un SI</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p:txBody>
      </p:sp>
      <p:cxnSp>
        <p:nvCxnSpPr>
          <p:cNvPr id="283" name="Google Shape;283;p30"/>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284" name="Google Shape;284;p30"/>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Le non-accès (refus/interdiction)</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La lecture ( Read )</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L’écriture ( Write )</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La modification</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La suppression</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L’exécution ( eXecute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p:txBody>
      </p:sp>
      <p:sp>
        <p:nvSpPr>
          <p:cNvPr id="285" name="Google Shape;285;p30"/>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286" name="Google Shape;286;p30"/>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7" name="Google Shape;287;p30"/>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288" name="Google Shape;288;p30"/>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289" name="Google Shape;289;p30"/>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290" name="Google Shape;290;p30"/>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291" name="Google Shape;291;p30"/>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1"/>
          <p:cNvPicPr preferRelativeResize="0"/>
          <p:nvPr/>
        </p:nvPicPr>
        <p:blipFill>
          <a:blip r:embed="rId3">
            <a:alphaModFix amt="15000"/>
          </a:blip>
          <a:stretch>
            <a:fillRect/>
          </a:stretch>
        </p:blipFill>
        <p:spPr>
          <a:xfrm>
            <a:off x="-920764" y="-2786586"/>
            <a:ext cx="27386279" cy="19985572"/>
          </a:xfrm>
          <a:prstGeom prst="rect">
            <a:avLst/>
          </a:prstGeom>
          <a:noFill/>
          <a:ln>
            <a:noFill/>
          </a:ln>
        </p:spPr>
      </p:pic>
      <p:pic>
        <p:nvPicPr>
          <p:cNvPr descr="black_card.png" id="297" name="Google Shape;297;p31"/>
          <p:cNvPicPr preferRelativeResize="0"/>
          <p:nvPr/>
        </p:nvPicPr>
        <p:blipFill rotWithShape="1">
          <a:blip r:embed="rId4">
            <a:alphaModFix/>
          </a:blip>
          <a:srcRect b="0" l="0" r="0" t="0"/>
          <a:stretch/>
        </p:blipFill>
        <p:spPr>
          <a:xfrm>
            <a:off x="372660" y="550970"/>
            <a:ext cx="1202682" cy="1604584"/>
          </a:xfrm>
          <a:prstGeom prst="rect">
            <a:avLst/>
          </a:prstGeom>
          <a:noFill/>
          <a:ln>
            <a:noFill/>
          </a:ln>
        </p:spPr>
      </p:pic>
      <p:cxnSp>
        <p:nvCxnSpPr>
          <p:cNvPr id="298" name="Google Shape;298;p31"/>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299" name="Google Shape;299;p31"/>
          <p:cNvSpPr txBox="1"/>
          <p:nvPr/>
        </p:nvSpPr>
        <p:spPr>
          <a:xfrm>
            <a:off x="4269994" y="6597050"/>
            <a:ext cx="1195800" cy="318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7146B"/>
              </a:buClr>
              <a:buSzPts val="6800"/>
              <a:buFont typeface="Arial"/>
              <a:buNone/>
            </a:pPr>
            <a:r>
              <a:t/>
            </a:r>
            <a:endParaRPr>
              <a:solidFill>
                <a:srgbClr val="46ECA4"/>
              </a:solidFill>
              <a:latin typeface="Montserrat ExtraBold"/>
              <a:ea typeface="Montserrat ExtraBold"/>
              <a:cs typeface="Montserrat ExtraBold"/>
              <a:sym typeface="Montserrat ExtraBold"/>
            </a:endParaRPr>
          </a:p>
        </p:txBody>
      </p:sp>
      <p:sp>
        <p:nvSpPr>
          <p:cNvPr id="300" name="Google Shape;300;p31"/>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301" name="Google Shape;301;p31"/>
          <p:cNvSpPr txBox="1"/>
          <p:nvPr/>
        </p:nvSpPr>
        <p:spPr>
          <a:xfrm>
            <a:off x="3239700" y="3075900"/>
            <a:ext cx="19265400" cy="872100"/>
          </a:xfrm>
          <a:prstGeom prst="rect">
            <a:avLst/>
          </a:prstGeom>
          <a:noFill/>
          <a:ln>
            <a:noFill/>
          </a:ln>
        </p:spPr>
        <p:txBody>
          <a:bodyPr anchorCtr="0" anchor="ctr" bIns="50800" lIns="50800" spcFirstLastPara="1" rIns="50800" wrap="square" tIns="50800">
            <a:noAutofit/>
          </a:bodyPr>
          <a:lstStyle/>
          <a:p>
            <a:pPr indent="0" lvl="0" marL="0" rtl="0" algn="ctr">
              <a:spcBef>
                <a:spcPts val="0"/>
              </a:spcBef>
              <a:spcAft>
                <a:spcPts val="0"/>
              </a:spcAft>
              <a:buNone/>
            </a:pPr>
            <a:r>
              <a:rPr lang="fr" sz="10000">
                <a:solidFill>
                  <a:srgbClr val="1D1D1B"/>
                </a:solidFill>
                <a:latin typeface="Montserrat SemiBold"/>
                <a:ea typeface="Montserrat SemiBold"/>
                <a:cs typeface="Montserrat SemiBold"/>
                <a:sym typeface="Montserrat SemiBold"/>
              </a:rPr>
              <a:t>Les droits d’accès sur Linux</a:t>
            </a:r>
            <a:endParaRPr sz="10000">
              <a:solidFill>
                <a:srgbClr val="1D1D1B"/>
              </a:solidFill>
              <a:latin typeface="Montserrat SemiBold"/>
              <a:ea typeface="Montserrat SemiBold"/>
              <a:cs typeface="Montserrat SemiBold"/>
              <a:sym typeface="Montserrat SemiBold"/>
            </a:endParaRPr>
          </a:p>
        </p:txBody>
      </p:sp>
      <p:sp>
        <p:nvSpPr>
          <p:cNvPr id="302" name="Google Shape;302;p31"/>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303" name="Google Shape;303;p31"/>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304" name="Google Shape;304;p31"/>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305" name="Google Shape;305;p31"/>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306" name="Google Shape;306;p31"/>
          <p:cNvSpPr/>
          <p:nvPr/>
        </p:nvSpPr>
        <p:spPr>
          <a:xfrm>
            <a:off x="8722333"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307" name="Google Shape;307;p31"/>
          <p:cNvPicPr preferRelativeResize="0"/>
          <p:nvPr/>
        </p:nvPicPr>
        <p:blipFill rotWithShape="1">
          <a:blip r:embed="rId5">
            <a:alphaModFix/>
          </a:blip>
          <a:srcRect b="0" l="21888" r="21888" t="0"/>
          <a:stretch/>
        </p:blipFill>
        <p:spPr>
          <a:xfrm>
            <a:off x="9513700" y="5592450"/>
            <a:ext cx="5844100" cy="5844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black_card.png" id="312" name="Google Shape;312;p32"/>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313" name="Google Shape;313;p32"/>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314" name="Google Shape;314;p32"/>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Les types de droits d’accès (Linux)</a:t>
            </a:r>
            <a:endParaRPr sz="5000">
              <a:solidFill>
                <a:srgbClr val="1D1D1B"/>
              </a:solidFill>
              <a:latin typeface="Montserrat ExtraBold"/>
              <a:ea typeface="Montserrat ExtraBold"/>
              <a:cs typeface="Montserrat ExtraBold"/>
              <a:sym typeface="Montserrat ExtraBold"/>
            </a:endParaRPr>
          </a:p>
        </p:txBody>
      </p:sp>
      <p:sp>
        <p:nvSpPr>
          <p:cNvPr id="315" name="Google Shape;315;p32"/>
          <p:cNvSpPr txBox="1"/>
          <p:nvPr/>
        </p:nvSpPr>
        <p:spPr>
          <a:xfrm>
            <a:off x="949225" y="4632400"/>
            <a:ext cx="3954300" cy="13956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Qui a le droit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p:txBody>
      </p:sp>
      <p:cxnSp>
        <p:nvCxnSpPr>
          <p:cNvPr id="316" name="Google Shape;316;p32"/>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317" name="Google Shape;317;p32"/>
          <p:cNvSpPr txBox="1"/>
          <p:nvPr/>
        </p:nvSpPr>
        <p:spPr>
          <a:xfrm>
            <a:off x="4577350" y="4152950"/>
            <a:ext cx="195396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Tout fichier ou dossier se voit attribuer des droits pour 3 catégories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Un </a:t>
            </a:r>
            <a:r>
              <a:rPr b="1" lang="fr" sz="5000">
                <a:latin typeface="Proxima Nova"/>
                <a:ea typeface="Proxima Nova"/>
                <a:cs typeface="Proxima Nova"/>
                <a:sym typeface="Proxima Nova"/>
              </a:rPr>
              <a:t>UID</a:t>
            </a:r>
            <a:r>
              <a:rPr lang="fr" sz="5000">
                <a:latin typeface="Proxima Nova"/>
                <a:ea typeface="Proxima Nova"/>
                <a:cs typeface="Proxima Nova"/>
                <a:sym typeface="Proxima Nova"/>
              </a:rPr>
              <a:t> propriétaire du fichier : s'applique pour l'utilisateur ayant le même UID</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Un </a:t>
            </a:r>
            <a:r>
              <a:rPr b="1" lang="fr" sz="5000">
                <a:latin typeface="Proxima Nova"/>
                <a:ea typeface="Proxima Nova"/>
                <a:cs typeface="Proxima Nova"/>
                <a:sym typeface="Proxima Nova"/>
              </a:rPr>
              <a:t>GID</a:t>
            </a:r>
            <a:r>
              <a:rPr lang="fr" sz="5000">
                <a:latin typeface="Proxima Nova"/>
                <a:ea typeface="Proxima Nova"/>
                <a:cs typeface="Proxima Nova"/>
                <a:sym typeface="Proxima Nova"/>
              </a:rPr>
              <a:t> propriétaire du fichier : s'applique pour un utilisateur appartenant à ce groupe</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Les </a:t>
            </a:r>
            <a:r>
              <a:rPr b="1" lang="fr" sz="5000">
                <a:latin typeface="Proxima Nova"/>
                <a:ea typeface="Proxima Nova"/>
                <a:cs typeface="Proxima Nova"/>
                <a:sym typeface="Proxima Nova"/>
              </a:rPr>
              <a:t>autres (other)</a:t>
            </a:r>
            <a:r>
              <a:rPr lang="fr" sz="5000">
                <a:latin typeface="Proxima Nova"/>
                <a:ea typeface="Proxima Nova"/>
                <a:cs typeface="Proxima Nova"/>
                <a:sym typeface="Proxima Nova"/>
              </a:rPr>
              <a:t> : s'applique à ceux ne rentrant pas dans les 2 premières catégories</a:t>
            </a:r>
            <a:endParaRPr sz="5000">
              <a:latin typeface="Proxima Nova"/>
              <a:ea typeface="Proxima Nova"/>
              <a:cs typeface="Proxima Nova"/>
              <a:sym typeface="Proxima Nova"/>
            </a:endParaRPr>
          </a:p>
        </p:txBody>
      </p:sp>
      <p:sp>
        <p:nvSpPr>
          <p:cNvPr id="318" name="Google Shape;318;p32"/>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319" name="Google Shape;319;p32"/>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320" name="Google Shape;320;p32"/>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321" name="Google Shape;321;p32"/>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322" name="Google Shape;322;p32"/>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323" name="Google Shape;323;p32"/>
          <p:cNvSpPr/>
          <p:nvPr/>
        </p:nvSpPr>
        <p:spPr>
          <a:xfrm>
            <a:off x="8722333"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black_card.png" id="328" name="Google Shape;328;p33"/>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329" name="Google Shape;329;p33"/>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330" name="Google Shape;330;p33"/>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L’affichage des droits d’accès</a:t>
            </a:r>
            <a:endParaRPr sz="5000">
              <a:solidFill>
                <a:srgbClr val="1D1D1B"/>
              </a:solidFill>
              <a:latin typeface="Montserrat ExtraBold"/>
              <a:ea typeface="Montserrat ExtraBold"/>
              <a:cs typeface="Montserrat ExtraBold"/>
              <a:sym typeface="Montserrat ExtraBold"/>
            </a:endParaRPr>
          </a:p>
        </p:txBody>
      </p:sp>
      <p:sp>
        <p:nvSpPr>
          <p:cNvPr id="331" name="Google Shape;331;p33"/>
          <p:cNvSpPr txBox="1"/>
          <p:nvPr/>
        </p:nvSpPr>
        <p:spPr>
          <a:xfrm>
            <a:off x="949225" y="4632400"/>
            <a:ext cx="3954300" cy="9645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Comment je le vois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p:txBody>
      </p:sp>
      <p:cxnSp>
        <p:nvCxnSpPr>
          <p:cNvPr id="332" name="Google Shape;332;p33"/>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333" name="Google Shape;333;p33"/>
          <p:cNvSpPr txBox="1"/>
          <p:nvPr/>
        </p:nvSpPr>
        <p:spPr>
          <a:xfrm>
            <a:off x="5226025" y="2856875"/>
            <a:ext cx="18860700" cy="654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Sous la forme d’une chaîne de 10 caractères:</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1 caractère pour le type de fichier</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3 x 3 groupes pour définir les droits des 3 identités</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On utilise le tiret (“-”) si un droit n’existe pas</a:t>
            </a:r>
            <a:endParaRPr sz="5000">
              <a:latin typeface="Proxima Nova"/>
              <a:ea typeface="Proxima Nova"/>
              <a:cs typeface="Proxima Nova"/>
              <a:sym typeface="Proxima Nova"/>
            </a:endParaRPr>
          </a:p>
        </p:txBody>
      </p:sp>
      <p:sp>
        <p:nvSpPr>
          <p:cNvPr id="334" name="Google Shape;334;p33"/>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335" name="Google Shape;335;p33"/>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336" name="Google Shape;336;p33"/>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337" name="Google Shape;337;p33"/>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338" name="Google Shape;338;p33"/>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339" name="Google Shape;339;p33"/>
          <p:cNvSpPr/>
          <p:nvPr/>
        </p:nvSpPr>
        <p:spPr>
          <a:xfrm>
            <a:off x="8722333"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340" name="Google Shape;340;p33"/>
          <p:cNvPicPr preferRelativeResize="0"/>
          <p:nvPr/>
        </p:nvPicPr>
        <p:blipFill>
          <a:blip r:embed="rId4">
            <a:alphaModFix/>
          </a:blip>
          <a:stretch>
            <a:fillRect/>
          </a:stretch>
        </p:blipFill>
        <p:spPr>
          <a:xfrm>
            <a:off x="3737849" y="8180950"/>
            <a:ext cx="16908301" cy="490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black_card.png" id="345" name="Google Shape;345;p34"/>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346" name="Google Shape;346;p34"/>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347" name="Google Shape;347;p34"/>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Dans un terminal avec </a:t>
            </a:r>
            <a:r>
              <a:rPr b="1" lang="fr" sz="5000">
                <a:solidFill>
                  <a:srgbClr val="1D1D1B"/>
                </a:solidFill>
                <a:latin typeface="Courier New"/>
                <a:ea typeface="Courier New"/>
                <a:cs typeface="Courier New"/>
                <a:sym typeface="Courier New"/>
              </a:rPr>
              <a:t>ls -l</a:t>
            </a:r>
            <a:endParaRPr b="1" sz="5000">
              <a:solidFill>
                <a:srgbClr val="1D1D1B"/>
              </a:solidFill>
              <a:latin typeface="Courier New"/>
              <a:ea typeface="Courier New"/>
              <a:cs typeface="Courier New"/>
              <a:sym typeface="Courier New"/>
            </a:endParaRPr>
          </a:p>
        </p:txBody>
      </p:sp>
      <p:sp>
        <p:nvSpPr>
          <p:cNvPr id="348" name="Google Shape;348;p34"/>
          <p:cNvSpPr txBox="1"/>
          <p:nvPr/>
        </p:nvSpPr>
        <p:spPr>
          <a:xfrm>
            <a:off x="949225" y="4632400"/>
            <a:ext cx="4494600" cy="22575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Comment je le vois ? (2)</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p:txBody>
      </p:sp>
      <p:cxnSp>
        <p:nvCxnSpPr>
          <p:cNvPr id="349" name="Google Shape;349;p34"/>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350" name="Google Shape;350;p34"/>
          <p:cNvSpPr txBox="1"/>
          <p:nvPr/>
        </p:nvSpPr>
        <p:spPr>
          <a:xfrm>
            <a:off x="2073100" y="8349225"/>
            <a:ext cx="7212600" cy="3034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4000">
                <a:latin typeface="Proxima Nova"/>
                <a:ea typeface="Proxima Nova"/>
                <a:cs typeface="Proxima Nova"/>
                <a:sym typeface="Proxima Nova"/>
              </a:rPr>
              <a:t>1er caractère:</a:t>
            </a:r>
            <a:endParaRPr sz="4000">
              <a:latin typeface="Proxima Nova"/>
              <a:ea typeface="Proxima Nova"/>
              <a:cs typeface="Proxima Nova"/>
              <a:sym typeface="Proxima Nova"/>
            </a:endParaRPr>
          </a:p>
          <a:p>
            <a:pPr indent="0" lvl="0" marL="0" rtl="0" algn="l">
              <a:lnSpc>
                <a:spcPct val="115000"/>
              </a:lnSpc>
              <a:spcBef>
                <a:spcPts val="0"/>
              </a:spcBef>
              <a:spcAft>
                <a:spcPts val="0"/>
              </a:spcAft>
              <a:buNone/>
            </a:pPr>
            <a:r>
              <a:rPr lang="fr" sz="4000">
                <a:latin typeface="Proxima Nova"/>
                <a:ea typeface="Proxima Nova"/>
                <a:cs typeface="Proxima Nova"/>
                <a:sym typeface="Proxima Nova"/>
              </a:rPr>
              <a:t>“</a:t>
            </a:r>
            <a:r>
              <a:rPr b="1" lang="fr" sz="4000">
                <a:latin typeface="Proxima Nova"/>
                <a:ea typeface="Proxima Nova"/>
                <a:cs typeface="Proxima Nova"/>
                <a:sym typeface="Proxima Nova"/>
              </a:rPr>
              <a:t>-</a:t>
            </a:r>
            <a:r>
              <a:rPr lang="fr" sz="4000">
                <a:latin typeface="Proxima Nova"/>
                <a:ea typeface="Proxima Nova"/>
                <a:cs typeface="Proxima Nova"/>
                <a:sym typeface="Proxima Nova"/>
              </a:rPr>
              <a:t>” indique un fichier</a:t>
            </a:r>
            <a:endParaRPr sz="4000">
              <a:latin typeface="Proxima Nova"/>
              <a:ea typeface="Proxima Nova"/>
              <a:cs typeface="Proxima Nova"/>
              <a:sym typeface="Proxima Nova"/>
            </a:endParaRPr>
          </a:p>
          <a:p>
            <a:pPr indent="0" lvl="0" marL="0" rtl="0" algn="l">
              <a:lnSpc>
                <a:spcPct val="115000"/>
              </a:lnSpc>
              <a:spcBef>
                <a:spcPts val="0"/>
              </a:spcBef>
              <a:spcAft>
                <a:spcPts val="0"/>
              </a:spcAft>
              <a:buNone/>
            </a:pPr>
            <a:r>
              <a:rPr lang="fr" sz="4000">
                <a:latin typeface="Proxima Nova"/>
                <a:ea typeface="Proxima Nova"/>
                <a:cs typeface="Proxima Nova"/>
                <a:sym typeface="Proxima Nova"/>
              </a:rPr>
              <a:t>“</a:t>
            </a:r>
            <a:r>
              <a:rPr b="1" lang="fr" sz="4000">
                <a:latin typeface="Proxima Nova"/>
                <a:ea typeface="Proxima Nova"/>
                <a:cs typeface="Proxima Nova"/>
                <a:sym typeface="Proxima Nova"/>
              </a:rPr>
              <a:t>d</a:t>
            </a:r>
            <a:r>
              <a:rPr lang="fr" sz="4000">
                <a:latin typeface="Proxima Nova"/>
                <a:ea typeface="Proxima Nova"/>
                <a:cs typeface="Proxima Nova"/>
                <a:sym typeface="Proxima Nova"/>
              </a:rPr>
              <a:t>” indique un répertoire</a:t>
            </a:r>
            <a:endParaRPr sz="4000">
              <a:latin typeface="Proxima Nova"/>
              <a:ea typeface="Proxima Nova"/>
              <a:cs typeface="Proxima Nova"/>
              <a:sym typeface="Proxima Nova"/>
            </a:endParaRPr>
          </a:p>
        </p:txBody>
      </p:sp>
      <p:sp>
        <p:nvSpPr>
          <p:cNvPr id="351" name="Google Shape;351;p34"/>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352" name="Google Shape;352;p34"/>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353" name="Google Shape;353;p34"/>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354" name="Google Shape;354;p34"/>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355" name="Google Shape;355;p34"/>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356" name="Google Shape;356;p34"/>
          <p:cNvSpPr/>
          <p:nvPr/>
        </p:nvSpPr>
        <p:spPr>
          <a:xfrm>
            <a:off x="8722333"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7" name="Google Shape;357;p34"/>
          <p:cNvSpPr/>
          <p:nvPr/>
        </p:nvSpPr>
        <p:spPr>
          <a:xfrm>
            <a:off x="3475350" y="5164000"/>
            <a:ext cx="17420700" cy="1725900"/>
          </a:xfrm>
          <a:prstGeom prst="roundRect">
            <a:avLst>
              <a:gd fmla="val 3257" name="adj"/>
            </a:avLst>
          </a:prstGeom>
          <a:solidFill>
            <a:srgbClr val="3B424E"/>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Clr>
                <a:srgbClr val="000000"/>
              </a:buClr>
              <a:buSzPts val="1100"/>
              <a:buFont typeface="Arial"/>
              <a:buNone/>
            </a:pPr>
            <a:r>
              <a:rPr lang="fr" sz="3900">
                <a:solidFill>
                  <a:srgbClr val="0F9D58"/>
                </a:solidFill>
                <a:latin typeface="Courier New"/>
                <a:ea typeface="Courier New"/>
                <a:cs typeface="Courier New"/>
                <a:sym typeface="Courier New"/>
              </a:rPr>
              <a:t>wilder@Ubuntu</a:t>
            </a:r>
            <a:r>
              <a:rPr lang="fr" sz="3900">
                <a:solidFill>
                  <a:srgbClr val="FFFFFF"/>
                </a:solidFill>
                <a:latin typeface="Courier New"/>
                <a:ea typeface="Courier New"/>
                <a:cs typeface="Courier New"/>
                <a:sym typeface="Courier New"/>
              </a:rPr>
              <a:t>:</a:t>
            </a:r>
            <a:r>
              <a:rPr lang="fr" sz="3900">
                <a:solidFill>
                  <a:srgbClr val="0277BD"/>
                </a:solidFill>
                <a:latin typeface="Courier New"/>
                <a:ea typeface="Courier New"/>
                <a:cs typeface="Courier New"/>
                <a:sym typeface="Courier New"/>
              </a:rPr>
              <a:t>~</a:t>
            </a:r>
            <a:r>
              <a:rPr lang="fr" sz="3900">
                <a:solidFill>
                  <a:srgbClr val="FFFFFF"/>
                </a:solidFill>
                <a:latin typeface="Courier New"/>
                <a:ea typeface="Courier New"/>
                <a:cs typeface="Courier New"/>
                <a:sym typeface="Courier New"/>
              </a:rPr>
              <a:t>$ ls -l file</a:t>
            </a:r>
            <a:endParaRPr sz="3900">
              <a:solidFill>
                <a:srgbClr val="FFFFFF"/>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fr" sz="3900">
                <a:solidFill>
                  <a:srgbClr val="FFFFFF"/>
                </a:solidFill>
                <a:latin typeface="Courier New"/>
                <a:ea typeface="Courier New"/>
                <a:cs typeface="Courier New"/>
                <a:sym typeface="Courier New"/>
              </a:rPr>
              <a:t>-rw-rw-r-- 1 wilder wilder 0 sept. 23 15:45 file</a:t>
            </a:r>
            <a:endParaRPr sz="3900"/>
          </a:p>
        </p:txBody>
      </p:sp>
      <p:pic>
        <p:nvPicPr>
          <p:cNvPr id="358" name="Google Shape;358;p34"/>
          <p:cNvPicPr preferRelativeResize="0"/>
          <p:nvPr/>
        </p:nvPicPr>
        <p:blipFill rotWithShape="1">
          <a:blip r:embed="rId4">
            <a:alphaModFix/>
          </a:blip>
          <a:srcRect b="2334" l="0" r="911" t="0"/>
          <a:stretch/>
        </p:blipFill>
        <p:spPr>
          <a:xfrm>
            <a:off x="13715950" y="6889900"/>
            <a:ext cx="6366468" cy="6826100"/>
          </a:xfrm>
          <a:prstGeom prst="rect">
            <a:avLst/>
          </a:prstGeom>
          <a:noFill/>
          <a:ln>
            <a:noFill/>
          </a:ln>
        </p:spPr>
      </p:pic>
      <p:cxnSp>
        <p:nvCxnSpPr>
          <p:cNvPr id="359" name="Google Shape;359;p34"/>
          <p:cNvCxnSpPr/>
          <p:nvPr/>
        </p:nvCxnSpPr>
        <p:spPr>
          <a:xfrm flipH="1" rot="10800000">
            <a:off x="3748300" y="6889900"/>
            <a:ext cx="43800" cy="1792500"/>
          </a:xfrm>
          <a:prstGeom prst="straightConnector1">
            <a:avLst/>
          </a:prstGeom>
          <a:noFill/>
          <a:ln cap="flat" cmpd="sng" w="114300">
            <a:solidFill>
              <a:srgbClr val="45ECA4"/>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descr="black_card.png" id="364" name="Google Shape;364;p35"/>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365" name="Google Shape;365;p35"/>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366" name="Google Shape;366;p35"/>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Les droits avancés ACL</a:t>
            </a:r>
            <a:endParaRPr sz="5000">
              <a:solidFill>
                <a:srgbClr val="1D1D1B"/>
              </a:solidFill>
              <a:latin typeface="Montserrat ExtraBold"/>
              <a:ea typeface="Montserrat ExtraBold"/>
              <a:cs typeface="Montserrat ExtraBold"/>
              <a:sym typeface="Montserrat ExtraBold"/>
            </a:endParaRPr>
          </a:p>
        </p:txBody>
      </p:sp>
      <p:sp>
        <p:nvSpPr>
          <p:cNvPr id="367" name="Google Shape;367;p35"/>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Pour aller plus loin</a:t>
            </a:r>
            <a:endParaRPr sz="2800">
              <a:solidFill>
                <a:srgbClr val="1D1D1B"/>
              </a:solidFill>
              <a:latin typeface="Montserrat Medium"/>
              <a:ea typeface="Montserrat Medium"/>
              <a:cs typeface="Montserrat Medium"/>
              <a:sym typeface="Montserrat Medium"/>
            </a:endParaRPr>
          </a:p>
        </p:txBody>
      </p:sp>
      <p:cxnSp>
        <p:nvCxnSpPr>
          <p:cNvPr id="368" name="Google Shape;368;p35"/>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369" name="Google Shape;369;p35"/>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Amènent une gestion des droits plus fine</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Se superposent aux droits classiques, ne les remplacent pas</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Utiles pour des droits aux utilisateurs qui n’ont pas de droits ou qui ne sont pas dans le groupe ayant des droits</a:t>
            </a:r>
            <a:endParaRPr sz="5000">
              <a:latin typeface="Proxima Nova"/>
              <a:ea typeface="Proxima Nova"/>
              <a:cs typeface="Proxima Nova"/>
              <a:sym typeface="Proxima Nova"/>
            </a:endParaRPr>
          </a:p>
        </p:txBody>
      </p:sp>
      <p:sp>
        <p:nvSpPr>
          <p:cNvPr id="370" name="Google Shape;370;p35"/>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371" name="Google Shape;371;p35"/>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372" name="Google Shape;372;p35"/>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373" name="Google Shape;373;p35"/>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374" name="Google Shape;374;p35"/>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375" name="Google Shape;375;p35"/>
          <p:cNvSpPr/>
          <p:nvPr/>
        </p:nvSpPr>
        <p:spPr>
          <a:xfrm>
            <a:off x="8722333"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black_card.png" id="380" name="Google Shape;380;p36"/>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381" name="Google Shape;381;p36"/>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382" name="Google Shape;382;p36"/>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rwx pour wilder1 sur test.txt</a:t>
            </a:r>
            <a:endParaRPr sz="5000">
              <a:solidFill>
                <a:srgbClr val="1D1D1B"/>
              </a:solidFill>
              <a:latin typeface="Montserrat ExtraBold"/>
              <a:ea typeface="Montserrat ExtraBold"/>
              <a:cs typeface="Montserrat ExtraBold"/>
              <a:sym typeface="Montserrat ExtraBold"/>
            </a:endParaRPr>
          </a:p>
        </p:txBody>
      </p:sp>
      <p:sp>
        <p:nvSpPr>
          <p:cNvPr id="383" name="Google Shape;383;p36"/>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Cas concret</a:t>
            </a:r>
            <a:endParaRPr sz="2800">
              <a:solidFill>
                <a:srgbClr val="1D1D1B"/>
              </a:solidFill>
              <a:latin typeface="Montserrat Medium"/>
              <a:ea typeface="Montserrat Medium"/>
              <a:cs typeface="Montserrat Medium"/>
              <a:sym typeface="Montserrat Medium"/>
            </a:endParaRPr>
          </a:p>
        </p:txBody>
      </p:sp>
      <p:cxnSp>
        <p:nvCxnSpPr>
          <p:cNvPr id="384" name="Google Shape;384;p36"/>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385" name="Google Shape;385;p36"/>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386" name="Google Shape;386;p36"/>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387" name="Google Shape;387;p36"/>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388" name="Google Shape;388;p36"/>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389" name="Google Shape;389;p36"/>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390" name="Google Shape;390;p36"/>
          <p:cNvSpPr/>
          <p:nvPr/>
        </p:nvSpPr>
        <p:spPr>
          <a:xfrm>
            <a:off x="8722333"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1" name="Google Shape;391;p36"/>
          <p:cNvSpPr/>
          <p:nvPr/>
        </p:nvSpPr>
        <p:spPr>
          <a:xfrm>
            <a:off x="5437500" y="3760350"/>
            <a:ext cx="17532900" cy="9320700"/>
          </a:xfrm>
          <a:prstGeom prst="roundRect">
            <a:avLst>
              <a:gd fmla="val 3257" name="adj"/>
            </a:avLst>
          </a:prstGeom>
          <a:solidFill>
            <a:srgbClr val="3B424E"/>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Clr>
                <a:srgbClr val="000000"/>
              </a:buClr>
              <a:buSzPts val="1100"/>
              <a:buFont typeface="Arial"/>
              <a:buNone/>
            </a:pPr>
            <a:r>
              <a:rPr lang="fr" sz="3600">
                <a:solidFill>
                  <a:srgbClr val="0F9D58"/>
                </a:solidFill>
                <a:latin typeface="Courier New"/>
                <a:ea typeface="Courier New"/>
                <a:cs typeface="Courier New"/>
                <a:sym typeface="Courier New"/>
              </a:rPr>
              <a:t>wilder@Ubuntu</a:t>
            </a:r>
            <a:r>
              <a:rPr lang="fr" sz="3600">
                <a:solidFill>
                  <a:srgbClr val="FFFFFF"/>
                </a:solidFill>
                <a:latin typeface="Courier New"/>
                <a:ea typeface="Courier New"/>
                <a:cs typeface="Courier New"/>
                <a:sym typeface="Courier New"/>
              </a:rPr>
              <a:t>:</a:t>
            </a:r>
            <a:r>
              <a:rPr lang="fr" sz="3600">
                <a:solidFill>
                  <a:srgbClr val="0277BD"/>
                </a:solidFill>
                <a:latin typeface="Courier New"/>
                <a:ea typeface="Courier New"/>
                <a:cs typeface="Courier New"/>
                <a:sym typeface="Courier New"/>
              </a:rPr>
              <a:t>~</a:t>
            </a:r>
            <a:r>
              <a:rPr lang="fr" sz="3600">
                <a:solidFill>
                  <a:srgbClr val="FFFFFF"/>
                </a:solidFill>
                <a:latin typeface="Courier New"/>
                <a:ea typeface="Courier New"/>
                <a:cs typeface="Courier New"/>
                <a:sym typeface="Courier New"/>
              </a:rPr>
              <a:t>$ getfacl file</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fr" sz="3600">
                <a:solidFill>
                  <a:srgbClr val="FFFFFF"/>
                </a:solidFill>
                <a:latin typeface="Courier New"/>
                <a:ea typeface="Courier New"/>
                <a:cs typeface="Courier New"/>
                <a:sym typeface="Courier New"/>
              </a:rPr>
              <a:t># file: file</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fr" sz="3600">
                <a:solidFill>
                  <a:srgbClr val="FFFFFF"/>
                </a:solidFill>
                <a:latin typeface="Courier New"/>
                <a:ea typeface="Courier New"/>
                <a:cs typeface="Courier New"/>
                <a:sym typeface="Courier New"/>
              </a:rPr>
              <a:t># owner: wilder</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fr" sz="3600">
                <a:solidFill>
                  <a:srgbClr val="FFFFFF"/>
                </a:solidFill>
                <a:latin typeface="Courier New"/>
                <a:ea typeface="Courier New"/>
                <a:cs typeface="Courier New"/>
                <a:sym typeface="Courier New"/>
              </a:rPr>
              <a:t># group: wilder</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fr" sz="3600">
                <a:solidFill>
                  <a:srgbClr val="FFFFFF"/>
                </a:solidFill>
                <a:latin typeface="Courier New"/>
                <a:ea typeface="Courier New"/>
                <a:cs typeface="Courier New"/>
                <a:sym typeface="Courier New"/>
              </a:rPr>
              <a:t>user::rw-</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fr" sz="3600">
                <a:solidFill>
                  <a:srgbClr val="FFFFFF"/>
                </a:solidFill>
                <a:latin typeface="Courier New"/>
                <a:ea typeface="Courier New"/>
                <a:cs typeface="Courier New"/>
                <a:sym typeface="Courier New"/>
              </a:rPr>
              <a:t>group::rw-</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fr" sz="3600">
                <a:solidFill>
                  <a:srgbClr val="FFFFFF"/>
                </a:solidFill>
                <a:latin typeface="Courier New"/>
                <a:ea typeface="Courier New"/>
                <a:cs typeface="Courier New"/>
                <a:sym typeface="Courier New"/>
              </a:rPr>
              <a:t>other::r--</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0F9D58"/>
                </a:solidFill>
                <a:latin typeface="Courier New"/>
                <a:ea typeface="Courier New"/>
                <a:cs typeface="Courier New"/>
                <a:sym typeface="Courier New"/>
              </a:rPr>
              <a:t>wilder@Ubuntu</a:t>
            </a:r>
            <a:r>
              <a:rPr lang="fr" sz="3600">
                <a:solidFill>
                  <a:srgbClr val="FFFFFF"/>
                </a:solidFill>
                <a:latin typeface="Courier New"/>
                <a:ea typeface="Courier New"/>
                <a:cs typeface="Courier New"/>
                <a:sym typeface="Courier New"/>
              </a:rPr>
              <a:t>:</a:t>
            </a:r>
            <a:r>
              <a:rPr lang="fr" sz="3600">
                <a:solidFill>
                  <a:srgbClr val="0277BD"/>
                </a:solidFill>
                <a:latin typeface="Courier New"/>
                <a:ea typeface="Courier New"/>
                <a:cs typeface="Courier New"/>
                <a:sym typeface="Courier New"/>
              </a:rPr>
              <a:t>~</a:t>
            </a:r>
            <a:r>
              <a:rPr lang="fr" sz="3600">
                <a:solidFill>
                  <a:srgbClr val="FFFFFF"/>
                </a:solidFill>
                <a:latin typeface="Courier New"/>
                <a:ea typeface="Courier New"/>
                <a:cs typeface="Courier New"/>
                <a:sym typeface="Courier New"/>
              </a:rPr>
              <a:t>$ setfacl -m u:wilder1:rwx file</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0F9D58"/>
                </a:solidFill>
                <a:latin typeface="Courier New"/>
                <a:ea typeface="Courier New"/>
                <a:cs typeface="Courier New"/>
                <a:sym typeface="Courier New"/>
              </a:rPr>
              <a:t>wilder@Ubuntu</a:t>
            </a:r>
            <a:r>
              <a:rPr lang="fr" sz="3600">
                <a:solidFill>
                  <a:srgbClr val="FFFFFF"/>
                </a:solidFill>
                <a:latin typeface="Courier New"/>
                <a:ea typeface="Courier New"/>
                <a:cs typeface="Courier New"/>
                <a:sym typeface="Courier New"/>
              </a:rPr>
              <a:t>:</a:t>
            </a:r>
            <a:r>
              <a:rPr lang="fr" sz="3600">
                <a:solidFill>
                  <a:srgbClr val="0277BD"/>
                </a:solidFill>
                <a:latin typeface="Courier New"/>
                <a:ea typeface="Courier New"/>
                <a:cs typeface="Courier New"/>
                <a:sym typeface="Courier New"/>
              </a:rPr>
              <a:t>~</a:t>
            </a:r>
            <a:r>
              <a:rPr lang="fr" sz="3600">
                <a:solidFill>
                  <a:srgbClr val="FFFFFF"/>
                </a:solidFill>
                <a:latin typeface="Courier New"/>
                <a:ea typeface="Courier New"/>
                <a:cs typeface="Courier New"/>
                <a:sym typeface="Courier New"/>
              </a:rPr>
              <a:t>$ getfacl file</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FFFFFF"/>
                </a:solidFill>
                <a:latin typeface="Courier New"/>
                <a:ea typeface="Courier New"/>
                <a:cs typeface="Courier New"/>
                <a:sym typeface="Courier New"/>
              </a:rPr>
              <a:t># file: file</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FFFFFF"/>
                </a:solidFill>
                <a:latin typeface="Courier New"/>
                <a:ea typeface="Courier New"/>
                <a:cs typeface="Courier New"/>
                <a:sym typeface="Courier New"/>
              </a:rPr>
              <a:t># owner: wilder</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FFFFFF"/>
                </a:solidFill>
                <a:latin typeface="Courier New"/>
                <a:ea typeface="Courier New"/>
                <a:cs typeface="Courier New"/>
                <a:sym typeface="Courier New"/>
              </a:rPr>
              <a:t># group: wilder</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FFFFFF"/>
                </a:solidFill>
                <a:latin typeface="Courier New"/>
                <a:ea typeface="Courier New"/>
                <a:cs typeface="Courier New"/>
                <a:sym typeface="Courier New"/>
              </a:rPr>
              <a:t>user::rw-</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FFFFFF"/>
                </a:solidFill>
                <a:latin typeface="Courier New"/>
                <a:ea typeface="Courier New"/>
                <a:cs typeface="Courier New"/>
                <a:sym typeface="Courier New"/>
              </a:rPr>
              <a:t>user:wilder1:rwx</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FFFFFF"/>
                </a:solidFill>
                <a:latin typeface="Courier New"/>
                <a:ea typeface="Courier New"/>
                <a:cs typeface="Courier New"/>
                <a:sym typeface="Courier New"/>
              </a:rPr>
              <a:t>group::rw-</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FFFFFF"/>
                </a:solidFill>
                <a:latin typeface="Courier New"/>
                <a:ea typeface="Courier New"/>
                <a:cs typeface="Courier New"/>
                <a:sym typeface="Courier New"/>
              </a:rPr>
              <a:t>mask::rwx</a:t>
            </a:r>
            <a:endParaRPr sz="36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600">
                <a:solidFill>
                  <a:srgbClr val="FFFFFF"/>
                </a:solidFill>
                <a:latin typeface="Courier New"/>
                <a:ea typeface="Courier New"/>
                <a:cs typeface="Courier New"/>
                <a:sym typeface="Courier New"/>
              </a:rPr>
              <a:t>other::r--</a:t>
            </a:r>
            <a:endParaRPr sz="3200">
              <a:solidFill>
                <a:srgbClr val="FFFFFF"/>
              </a:solidFill>
              <a:latin typeface="Courier New"/>
              <a:ea typeface="Courier New"/>
              <a:cs typeface="Courier New"/>
              <a:sym typeface="Courier New"/>
            </a:endParaRPr>
          </a:p>
        </p:txBody>
      </p:sp>
      <p:cxnSp>
        <p:nvCxnSpPr>
          <p:cNvPr id="392" name="Google Shape;392;p36"/>
          <p:cNvCxnSpPr/>
          <p:nvPr/>
        </p:nvCxnSpPr>
        <p:spPr>
          <a:xfrm flipH="1" rot="10800000">
            <a:off x="3694100" y="11280325"/>
            <a:ext cx="1510500" cy="20100"/>
          </a:xfrm>
          <a:prstGeom prst="straightConnector1">
            <a:avLst/>
          </a:prstGeom>
          <a:noFill/>
          <a:ln cap="flat" cmpd="sng" w="114300">
            <a:solidFill>
              <a:srgbClr val="45ECA4"/>
            </a:solidFill>
            <a:prstDash val="solid"/>
            <a:round/>
            <a:headEnd len="med" w="med" type="none"/>
            <a:tailEnd len="med" w="med" type="triangle"/>
          </a:ln>
        </p:spPr>
      </p:cxnSp>
      <p:cxnSp>
        <p:nvCxnSpPr>
          <p:cNvPr id="393" name="Google Shape;393;p36"/>
          <p:cNvCxnSpPr/>
          <p:nvPr/>
        </p:nvCxnSpPr>
        <p:spPr>
          <a:xfrm flipH="1" rot="10800000">
            <a:off x="3694100" y="12404525"/>
            <a:ext cx="1510500" cy="20100"/>
          </a:xfrm>
          <a:prstGeom prst="straightConnector1">
            <a:avLst/>
          </a:prstGeom>
          <a:noFill/>
          <a:ln cap="flat" cmpd="sng" w="114300">
            <a:solidFill>
              <a:srgbClr val="45ECA4"/>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mt="15000"/>
          </a:blip>
          <a:stretch>
            <a:fillRect/>
          </a:stretch>
        </p:blipFill>
        <p:spPr>
          <a:xfrm>
            <a:off x="-920764" y="-2786586"/>
            <a:ext cx="27386279" cy="19985572"/>
          </a:xfrm>
          <a:prstGeom prst="rect">
            <a:avLst/>
          </a:prstGeom>
          <a:noFill/>
          <a:ln>
            <a:noFill/>
          </a:ln>
        </p:spPr>
      </p:pic>
      <p:pic>
        <p:nvPicPr>
          <p:cNvPr descr="black_card.png" id="90" name="Google Shape;90;p19"/>
          <p:cNvPicPr preferRelativeResize="0"/>
          <p:nvPr/>
        </p:nvPicPr>
        <p:blipFill rotWithShape="1">
          <a:blip r:embed="rId4">
            <a:alphaModFix/>
          </a:blip>
          <a:srcRect b="0" l="0" r="0" t="0"/>
          <a:stretch/>
        </p:blipFill>
        <p:spPr>
          <a:xfrm>
            <a:off x="372660" y="550970"/>
            <a:ext cx="1202682" cy="1604584"/>
          </a:xfrm>
          <a:prstGeom prst="rect">
            <a:avLst/>
          </a:prstGeom>
          <a:noFill/>
          <a:ln>
            <a:noFill/>
          </a:ln>
        </p:spPr>
      </p:pic>
      <p:sp>
        <p:nvSpPr>
          <p:cNvPr id="91" name="Google Shape;91;p19"/>
          <p:cNvSpPr txBox="1"/>
          <p:nvPr/>
        </p:nvSpPr>
        <p:spPr>
          <a:xfrm>
            <a:off x="4269994" y="6597050"/>
            <a:ext cx="1195800" cy="318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7146B"/>
              </a:buClr>
              <a:buSzPts val="6800"/>
              <a:buFont typeface="Arial"/>
              <a:buNone/>
            </a:pPr>
            <a:r>
              <a:t/>
            </a:r>
            <a:endParaRPr>
              <a:solidFill>
                <a:srgbClr val="46ECA4"/>
              </a:solidFill>
              <a:latin typeface="Montserrat ExtraBold"/>
              <a:ea typeface="Montserrat ExtraBold"/>
              <a:cs typeface="Montserrat ExtraBold"/>
              <a:sym typeface="Montserrat ExtraBold"/>
            </a:endParaRPr>
          </a:p>
        </p:txBody>
      </p:sp>
      <p:sp>
        <p:nvSpPr>
          <p:cNvPr id="92" name="Google Shape;92;p19"/>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93" name="Google Shape;93;p19"/>
          <p:cNvSpPr txBox="1"/>
          <p:nvPr/>
        </p:nvSpPr>
        <p:spPr>
          <a:xfrm>
            <a:off x="2710350" y="4776875"/>
            <a:ext cx="19988700" cy="4720200"/>
          </a:xfrm>
          <a:prstGeom prst="rect">
            <a:avLst/>
          </a:prstGeom>
          <a:noFill/>
          <a:ln>
            <a:noFill/>
          </a:ln>
        </p:spPr>
        <p:txBody>
          <a:bodyPr anchorCtr="0" anchor="ctr" bIns="50800" lIns="50800" spcFirstLastPara="1" rIns="50800" wrap="square" tIns="50800">
            <a:spAutoFit/>
          </a:bodyPr>
          <a:lstStyle/>
          <a:p>
            <a:pPr indent="0" lvl="0" marL="0" marR="0" rtl="0" algn="l">
              <a:lnSpc>
                <a:spcPct val="200000"/>
              </a:lnSpc>
              <a:spcBef>
                <a:spcPts val="0"/>
              </a:spcBef>
              <a:spcAft>
                <a:spcPts val="0"/>
              </a:spcAft>
              <a:buClr>
                <a:srgbClr val="000000"/>
              </a:buClr>
              <a:buSzPts val="10000"/>
              <a:buFont typeface="Arial"/>
              <a:buNone/>
            </a:pPr>
            <a:r>
              <a:rPr lang="fr" sz="6000">
                <a:latin typeface="Montserrat ExtraBold"/>
                <a:ea typeface="Montserrat ExtraBold"/>
                <a:cs typeface="Montserrat ExtraBold"/>
                <a:sym typeface="Montserrat ExtraBold"/>
              </a:rPr>
              <a:t>Au sein d’un OS qu’est-ce qu’un utilisateur ?</a:t>
            </a:r>
            <a:endParaRPr sz="6000">
              <a:latin typeface="Montserrat ExtraBold"/>
              <a:ea typeface="Montserrat ExtraBold"/>
              <a:cs typeface="Montserrat ExtraBold"/>
              <a:sym typeface="Montserrat ExtraBold"/>
            </a:endParaRPr>
          </a:p>
          <a:p>
            <a:pPr indent="0" lvl="0" marL="0" marR="0" rtl="0" algn="l">
              <a:lnSpc>
                <a:spcPct val="200000"/>
              </a:lnSpc>
              <a:spcBef>
                <a:spcPts val="0"/>
              </a:spcBef>
              <a:spcAft>
                <a:spcPts val="0"/>
              </a:spcAft>
              <a:buClr>
                <a:srgbClr val="000000"/>
              </a:buClr>
              <a:buSzPts val="10000"/>
              <a:buFont typeface="Arial"/>
              <a:buNone/>
            </a:pPr>
            <a:r>
              <a:rPr lang="fr" sz="6000">
                <a:latin typeface="Montserrat ExtraBold"/>
                <a:ea typeface="Montserrat ExtraBold"/>
                <a:cs typeface="Montserrat ExtraBold"/>
                <a:sym typeface="Montserrat ExtraBold"/>
              </a:rPr>
              <a:t>Au sein d’un OS qu’est-ce qu’un droit d’accès ?</a:t>
            </a:r>
            <a:endParaRPr sz="6000">
              <a:latin typeface="Montserrat ExtraBold"/>
              <a:ea typeface="Montserrat ExtraBold"/>
              <a:cs typeface="Montserrat ExtraBold"/>
              <a:sym typeface="Montserrat ExtraBold"/>
            </a:endParaRPr>
          </a:p>
          <a:p>
            <a:pPr indent="0" lvl="0" marL="0" marR="0" rtl="0" algn="l">
              <a:lnSpc>
                <a:spcPct val="200000"/>
              </a:lnSpc>
              <a:spcBef>
                <a:spcPts val="0"/>
              </a:spcBef>
              <a:spcAft>
                <a:spcPts val="0"/>
              </a:spcAft>
              <a:buClr>
                <a:srgbClr val="000000"/>
              </a:buClr>
              <a:buSzPts val="10000"/>
              <a:buFont typeface="Arial"/>
              <a:buNone/>
            </a:pPr>
            <a:r>
              <a:rPr lang="fr" sz="6000">
                <a:latin typeface="Montserrat ExtraBold"/>
                <a:ea typeface="Montserrat ExtraBold"/>
                <a:cs typeface="Montserrat ExtraBold"/>
                <a:sym typeface="Montserrat ExtraBold"/>
              </a:rPr>
              <a:t>Point de vue CNIL, informatique ?</a:t>
            </a:r>
            <a:endParaRPr sz="6000">
              <a:latin typeface="Montserrat ExtraBold"/>
              <a:ea typeface="Montserrat ExtraBold"/>
              <a:cs typeface="Montserrat ExtraBold"/>
              <a:sym typeface="Montserrat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black_card.png" id="398" name="Google Shape;398;p37"/>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399" name="Google Shape;399;p37"/>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400" name="Google Shape;400;p37"/>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Quelques commandes</a:t>
            </a:r>
            <a:endParaRPr sz="5000">
              <a:solidFill>
                <a:srgbClr val="1D1D1B"/>
              </a:solidFill>
              <a:latin typeface="Montserrat ExtraBold"/>
              <a:ea typeface="Montserrat ExtraBold"/>
              <a:cs typeface="Montserrat ExtraBold"/>
              <a:sym typeface="Montserrat ExtraBold"/>
            </a:endParaRPr>
          </a:p>
        </p:txBody>
      </p:sp>
      <p:sp>
        <p:nvSpPr>
          <p:cNvPr id="401" name="Google Shape;401;p37"/>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Pour le terminal</a:t>
            </a:r>
            <a:endParaRPr sz="2800">
              <a:solidFill>
                <a:srgbClr val="1D1D1B"/>
              </a:solidFill>
              <a:latin typeface="Montserrat Medium"/>
              <a:ea typeface="Montserrat Medium"/>
              <a:cs typeface="Montserrat Medium"/>
              <a:sym typeface="Montserrat Medium"/>
            </a:endParaRPr>
          </a:p>
        </p:txBody>
      </p:sp>
      <p:cxnSp>
        <p:nvCxnSpPr>
          <p:cNvPr id="402" name="Google Shape;402;p37"/>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403" name="Google Shape;403;p37"/>
          <p:cNvSpPr txBox="1"/>
          <p:nvPr/>
        </p:nvSpPr>
        <p:spPr>
          <a:xfrm>
            <a:off x="5256425" y="4152950"/>
            <a:ext cx="18860700" cy="8928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fr" sz="5000">
                <a:latin typeface="Proxima Nova"/>
                <a:ea typeface="Proxima Nova"/>
                <a:cs typeface="Proxima Nova"/>
                <a:sym typeface="Proxima Nova"/>
              </a:rPr>
              <a:t>ls -l</a:t>
            </a:r>
            <a:r>
              <a:rPr lang="fr" sz="5000">
                <a:latin typeface="Proxima Nova"/>
                <a:ea typeface="Proxima Nova"/>
                <a:cs typeface="Proxima Nova"/>
                <a:sym typeface="Proxima Nova"/>
              </a:rPr>
              <a:t> → droits des fichiers d’un répertoire</a:t>
            </a:r>
            <a:endParaRPr sz="5000">
              <a:latin typeface="Proxima Nova"/>
              <a:ea typeface="Proxima Nova"/>
              <a:cs typeface="Proxima Nova"/>
              <a:sym typeface="Proxima Nova"/>
            </a:endParaRPr>
          </a:p>
          <a:p>
            <a:pPr indent="0" lvl="0" marL="457200" rtl="0" algn="l">
              <a:lnSpc>
                <a:spcPct val="115000"/>
              </a:lnSpc>
              <a:spcBef>
                <a:spcPts val="0"/>
              </a:spcBef>
              <a:spcAft>
                <a:spcPts val="0"/>
              </a:spcAft>
              <a:buNone/>
            </a:pPr>
            <a:r>
              <a:rPr b="1" lang="fr" sz="5000">
                <a:latin typeface="Proxima Nova"/>
                <a:ea typeface="Proxima Nova"/>
                <a:cs typeface="Proxima Nova"/>
                <a:sym typeface="Proxima Nova"/>
              </a:rPr>
              <a:t>chown</a:t>
            </a:r>
            <a:r>
              <a:rPr lang="fr" sz="5000">
                <a:latin typeface="Proxima Nova"/>
                <a:ea typeface="Proxima Nova"/>
                <a:cs typeface="Proxima Nova"/>
                <a:sym typeface="Proxima Nova"/>
              </a:rPr>
              <a:t> → changement du propriétaire</a:t>
            </a:r>
            <a:endParaRPr sz="5000">
              <a:latin typeface="Proxima Nova"/>
              <a:ea typeface="Proxima Nova"/>
              <a:cs typeface="Proxima Nova"/>
              <a:sym typeface="Proxima Nova"/>
            </a:endParaRPr>
          </a:p>
          <a:p>
            <a:pPr indent="0" lvl="0" marL="457200" rtl="0" algn="l">
              <a:lnSpc>
                <a:spcPct val="115000"/>
              </a:lnSpc>
              <a:spcBef>
                <a:spcPts val="0"/>
              </a:spcBef>
              <a:spcAft>
                <a:spcPts val="0"/>
              </a:spcAft>
              <a:buNone/>
            </a:pPr>
            <a:r>
              <a:rPr b="1" lang="fr" sz="5000">
                <a:latin typeface="Proxima Nova"/>
                <a:ea typeface="Proxima Nova"/>
                <a:cs typeface="Proxima Nova"/>
                <a:sym typeface="Proxima Nova"/>
              </a:rPr>
              <a:t>chgrp</a:t>
            </a:r>
            <a:r>
              <a:rPr lang="fr" sz="5000">
                <a:latin typeface="Proxima Nova"/>
                <a:ea typeface="Proxima Nova"/>
                <a:cs typeface="Proxima Nova"/>
                <a:sym typeface="Proxima Nova"/>
              </a:rPr>
              <a:t> → changement de groupe</a:t>
            </a:r>
            <a:endParaRPr sz="5000">
              <a:latin typeface="Proxima Nova"/>
              <a:ea typeface="Proxima Nova"/>
              <a:cs typeface="Proxima Nova"/>
              <a:sym typeface="Proxima Nova"/>
            </a:endParaRPr>
          </a:p>
          <a:p>
            <a:pPr indent="0" lvl="0" marL="457200" rtl="0" algn="l">
              <a:lnSpc>
                <a:spcPct val="115000"/>
              </a:lnSpc>
              <a:spcBef>
                <a:spcPts val="0"/>
              </a:spcBef>
              <a:spcAft>
                <a:spcPts val="0"/>
              </a:spcAft>
              <a:buNone/>
            </a:pPr>
            <a:r>
              <a:rPr b="1" lang="fr" sz="5000">
                <a:latin typeface="Proxima Nova"/>
                <a:ea typeface="Proxima Nova"/>
                <a:cs typeface="Proxima Nova"/>
                <a:sym typeface="Proxima Nova"/>
              </a:rPr>
              <a:t>chmod</a:t>
            </a:r>
            <a:r>
              <a:rPr lang="fr" sz="5000">
                <a:latin typeface="Proxima Nova"/>
                <a:ea typeface="Proxima Nova"/>
                <a:cs typeface="Proxima Nova"/>
                <a:sym typeface="Proxima Nova"/>
              </a:rPr>
              <a:t> → changement des droits d’accès</a:t>
            </a:r>
            <a:endParaRPr sz="5000">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800">
              <a:latin typeface="Proxima Nova"/>
              <a:ea typeface="Proxima Nova"/>
              <a:cs typeface="Proxima Nova"/>
              <a:sym typeface="Proxima Nova"/>
            </a:endParaRPr>
          </a:p>
          <a:p>
            <a:pPr indent="0" lvl="0" marL="457200" rtl="0" algn="l">
              <a:lnSpc>
                <a:spcPct val="115000"/>
              </a:lnSpc>
              <a:spcBef>
                <a:spcPts val="0"/>
              </a:spcBef>
              <a:spcAft>
                <a:spcPts val="0"/>
              </a:spcAft>
              <a:buNone/>
            </a:pPr>
            <a:r>
              <a:rPr lang="fr" sz="5000">
                <a:latin typeface="Proxima Nova"/>
                <a:ea typeface="Proxima Nova"/>
                <a:cs typeface="Proxima Nova"/>
                <a:sym typeface="Proxima Nova"/>
              </a:rPr>
              <a:t>Pour aller plus loin sur la gestion des accès:</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u="sng">
                <a:solidFill>
                  <a:schemeClr val="hlink"/>
                </a:solidFill>
                <a:latin typeface="Proxima Nova"/>
                <a:ea typeface="Proxima Nova"/>
                <a:cs typeface="Proxima Nova"/>
                <a:sym typeface="Proxima Nova"/>
                <a:hlinkClick r:id="rId4"/>
              </a:rPr>
              <a:t>https://doc.ubuntu-fr.org/permissions</a:t>
            </a:r>
            <a:endParaRPr sz="5000">
              <a:latin typeface="Proxima Nova"/>
              <a:ea typeface="Proxima Nova"/>
              <a:cs typeface="Proxima Nova"/>
              <a:sym typeface="Proxima Nova"/>
            </a:endParaRPr>
          </a:p>
        </p:txBody>
      </p:sp>
      <p:sp>
        <p:nvSpPr>
          <p:cNvPr id="404" name="Google Shape;404;p37"/>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405" name="Google Shape;405;p37"/>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406" name="Google Shape;406;p37"/>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407" name="Google Shape;407;p37"/>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408" name="Google Shape;408;p37"/>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409" name="Google Shape;409;p37"/>
          <p:cNvSpPr/>
          <p:nvPr/>
        </p:nvSpPr>
        <p:spPr>
          <a:xfrm>
            <a:off x="8722333"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descr="black_card.png" id="414" name="Google Shape;414;p38"/>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415" name="Google Shape;415;p38"/>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416" name="Google Shape;416;p38"/>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Quelques commandes sur les ACL</a:t>
            </a:r>
            <a:endParaRPr sz="5000">
              <a:solidFill>
                <a:srgbClr val="1D1D1B"/>
              </a:solidFill>
              <a:latin typeface="Montserrat ExtraBold"/>
              <a:ea typeface="Montserrat ExtraBold"/>
              <a:cs typeface="Montserrat ExtraBold"/>
              <a:sym typeface="Montserrat ExtraBold"/>
            </a:endParaRPr>
          </a:p>
        </p:txBody>
      </p:sp>
      <p:sp>
        <p:nvSpPr>
          <p:cNvPr id="417" name="Google Shape;417;p38"/>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Pour le terminal</a:t>
            </a:r>
            <a:endParaRPr sz="2800">
              <a:solidFill>
                <a:srgbClr val="1D1D1B"/>
              </a:solidFill>
              <a:latin typeface="Montserrat Medium"/>
              <a:ea typeface="Montserrat Medium"/>
              <a:cs typeface="Montserrat Medium"/>
              <a:sym typeface="Montserrat Medium"/>
            </a:endParaRPr>
          </a:p>
        </p:txBody>
      </p:sp>
      <p:cxnSp>
        <p:nvCxnSpPr>
          <p:cNvPr id="418" name="Google Shape;418;p38"/>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419" name="Google Shape;419;p38"/>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fr" sz="5000">
                <a:latin typeface="Proxima Nova"/>
                <a:ea typeface="Proxima Nova"/>
                <a:cs typeface="Proxima Nova"/>
                <a:sym typeface="Proxima Nova"/>
              </a:rPr>
              <a:t>setfacl </a:t>
            </a:r>
            <a:r>
              <a:rPr lang="fr" sz="5000">
                <a:latin typeface="Proxima Nova"/>
                <a:ea typeface="Proxima Nova"/>
                <a:cs typeface="Proxima Nova"/>
                <a:sym typeface="Proxima Nova"/>
              </a:rPr>
              <a:t>→ ajout/suppression de droits ACL</a:t>
            </a:r>
            <a:endParaRPr sz="5000">
              <a:latin typeface="Proxima Nova"/>
              <a:ea typeface="Proxima Nova"/>
              <a:cs typeface="Proxima Nova"/>
              <a:sym typeface="Proxima Nova"/>
            </a:endParaRPr>
          </a:p>
          <a:p>
            <a:pPr indent="0" lvl="0" marL="457200" rtl="0" algn="l">
              <a:lnSpc>
                <a:spcPct val="115000"/>
              </a:lnSpc>
              <a:spcBef>
                <a:spcPts val="0"/>
              </a:spcBef>
              <a:spcAft>
                <a:spcPts val="0"/>
              </a:spcAft>
              <a:buNone/>
            </a:pPr>
            <a:r>
              <a:rPr b="1" lang="fr" sz="5000">
                <a:latin typeface="Proxima Nova"/>
                <a:ea typeface="Proxima Nova"/>
                <a:cs typeface="Proxima Nova"/>
                <a:sym typeface="Proxima Nova"/>
              </a:rPr>
              <a:t>getfacl</a:t>
            </a:r>
            <a:r>
              <a:rPr lang="fr" sz="5000">
                <a:latin typeface="Proxima Nova"/>
                <a:ea typeface="Proxima Nova"/>
                <a:cs typeface="Proxima Nova"/>
                <a:sym typeface="Proxima Nova"/>
              </a:rPr>
              <a:t> → affichage des droits ACL</a:t>
            </a:r>
            <a:endParaRPr sz="5000">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800">
              <a:latin typeface="Proxima Nova"/>
              <a:ea typeface="Proxima Nova"/>
              <a:cs typeface="Proxima Nova"/>
              <a:sym typeface="Proxima Nova"/>
            </a:endParaRPr>
          </a:p>
          <a:p>
            <a:pPr indent="0" lvl="0" marL="457200" rtl="0" algn="l">
              <a:lnSpc>
                <a:spcPct val="115000"/>
              </a:lnSpc>
              <a:spcBef>
                <a:spcPts val="0"/>
              </a:spcBef>
              <a:spcAft>
                <a:spcPts val="0"/>
              </a:spcAft>
              <a:buNone/>
            </a:pPr>
            <a:r>
              <a:rPr lang="fr" sz="5000">
                <a:latin typeface="Proxima Nova"/>
                <a:ea typeface="Proxima Nova"/>
                <a:cs typeface="Proxima Nova"/>
                <a:sym typeface="Proxima Nova"/>
              </a:rPr>
              <a:t>Pour aller plus loin sur la gestion des accès ACL :</a:t>
            </a:r>
            <a:endParaRPr sz="5000">
              <a:latin typeface="Proxima Nova"/>
              <a:ea typeface="Proxima Nova"/>
              <a:cs typeface="Proxima Nova"/>
              <a:sym typeface="Proxima Nova"/>
            </a:endParaRPr>
          </a:p>
          <a:p>
            <a:pPr indent="457200" lvl="0" marL="457200" rtl="0" algn="l">
              <a:lnSpc>
                <a:spcPct val="115000"/>
              </a:lnSpc>
              <a:spcBef>
                <a:spcPts val="0"/>
              </a:spcBef>
              <a:spcAft>
                <a:spcPts val="0"/>
              </a:spcAft>
              <a:buNone/>
            </a:pPr>
            <a:r>
              <a:rPr lang="fr" sz="5000">
                <a:latin typeface="Proxima Nova"/>
                <a:ea typeface="Proxima Nova"/>
                <a:cs typeface="Proxima Nova"/>
                <a:sym typeface="Proxima Nova"/>
              </a:rPr>
              <a:t>ㄴ</a:t>
            </a:r>
            <a:r>
              <a:rPr lang="fr" sz="5000" u="sng">
                <a:solidFill>
                  <a:schemeClr val="hlink"/>
                </a:solidFill>
                <a:latin typeface="Proxima Nova"/>
                <a:ea typeface="Proxima Nova"/>
                <a:cs typeface="Proxima Nova"/>
                <a:sym typeface="Proxima Nova"/>
                <a:hlinkClick r:id="rId4"/>
              </a:rPr>
              <a:t>https://linux.goffinet.org/administration/securite-locale/access-control-lists-acls-linux/</a:t>
            </a:r>
            <a:endParaRPr sz="5000">
              <a:latin typeface="Proxima Nova"/>
              <a:ea typeface="Proxima Nova"/>
              <a:cs typeface="Proxima Nova"/>
              <a:sym typeface="Proxima Nova"/>
            </a:endParaRPr>
          </a:p>
        </p:txBody>
      </p:sp>
      <p:sp>
        <p:nvSpPr>
          <p:cNvPr id="420" name="Google Shape;420;p38"/>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421" name="Google Shape;421;p38"/>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422" name="Google Shape;422;p38"/>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423" name="Google Shape;423;p38"/>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424" name="Google Shape;424;p38"/>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425" name="Google Shape;425;p38"/>
          <p:cNvSpPr/>
          <p:nvPr/>
        </p:nvSpPr>
        <p:spPr>
          <a:xfrm>
            <a:off x="8722333"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39"/>
          <p:cNvPicPr preferRelativeResize="0"/>
          <p:nvPr/>
        </p:nvPicPr>
        <p:blipFill>
          <a:blip r:embed="rId3">
            <a:alphaModFix amt="15000"/>
          </a:blip>
          <a:stretch>
            <a:fillRect/>
          </a:stretch>
        </p:blipFill>
        <p:spPr>
          <a:xfrm>
            <a:off x="-920764" y="-2786586"/>
            <a:ext cx="27386279" cy="19985572"/>
          </a:xfrm>
          <a:prstGeom prst="rect">
            <a:avLst/>
          </a:prstGeom>
          <a:noFill/>
          <a:ln>
            <a:noFill/>
          </a:ln>
        </p:spPr>
      </p:pic>
      <p:pic>
        <p:nvPicPr>
          <p:cNvPr descr="black_card.png" id="431" name="Google Shape;431;p39"/>
          <p:cNvPicPr preferRelativeResize="0"/>
          <p:nvPr/>
        </p:nvPicPr>
        <p:blipFill rotWithShape="1">
          <a:blip r:embed="rId4">
            <a:alphaModFix/>
          </a:blip>
          <a:srcRect b="0" l="0" r="0" t="0"/>
          <a:stretch/>
        </p:blipFill>
        <p:spPr>
          <a:xfrm>
            <a:off x="372660" y="550970"/>
            <a:ext cx="1202682" cy="1604584"/>
          </a:xfrm>
          <a:prstGeom prst="rect">
            <a:avLst/>
          </a:prstGeom>
          <a:noFill/>
          <a:ln>
            <a:noFill/>
          </a:ln>
        </p:spPr>
      </p:pic>
      <p:cxnSp>
        <p:nvCxnSpPr>
          <p:cNvPr id="432" name="Google Shape;432;p39"/>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433" name="Google Shape;433;p39"/>
          <p:cNvSpPr txBox="1"/>
          <p:nvPr/>
        </p:nvSpPr>
        <p:spPr>
          <a:xfrm>
            <a:off x="4269994" y="6597050"/>
            <a:ext cx="1195800" cy="318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7146B"/>
              </a:buClr>
              <a:buSzPts val="6800"/>
              <a:buFont typeface="Arial"/>
              <a:buNone/>
            </a:pPr>
            <a:r>
              <a:t/>
            </a:r>
            <a:endParaRPr>
              <a:solidFill>
                <a:srgbClr val="46ECA4"/>
              </a:solidFill>
              <a:latin typeface="Montserrat ExtraBold"/>
              <a:ea typeface="Montserrat ExtraBold"/>
              <a:cs typeface="Montserrat ExtraBold"/>
              <a:sym typeface="Montserrat ExtraBold"/>
            </a:endParaRPr>
          </a:p>
        </p:txBody>
      </p:sp>
      <p:sp>
        <p:nvSpPr>
          <p:cNvPr id="434" name="Google Shape;434;p39"/>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435" name="Google Shape;435;p39"/>
          <p:cNvSpPr txBox="1"/>
          <p:nvPr/>
        </p:nvSpPr>
        <p:spPr>
          <a:xfrm>
            <a:off x="1763925" y="3075900"/>
            <a:ext cx="20741100" cy="872100"/>
          </a:xfrm>
          <a:prstGeom prst="rect">
            <a:avLst/>
          </a:prstGeom>
          <a:noFill/>
          <a:ln>
            <a:noFill/>
          </a:ln>
        </p:spPr>
        <p:txBody>
          <a:bodyPr anchorCtr="0" anchor="ctr" bIns="50800" lIns="50800" spcFirstLastPara="1" rIns="50800" wrap="square" tIns="50800">
            <a:noAutofit/>
          </a:bodyPr>
          <a:lstStyle/>
          <a:p>
            <a:pPr indent="0" lvl="0" marL="0" rtl="0" algn="ctr">
              <a:spcBef>
                <a:spcPts val="0"/>
              </a:spcBef>
              <a:spcAft>
                <a:spcPts val="0"/>
              </a:spcAft>
              <a:buNone/>
            </a:pPr>
            <a:r>
              <a:rPr lang="fr" sz="10000">
                <a:solidFill>
                  <a:srgbClr val="1D1D1B"/>
                </a:solidFill>
                <a:latin typeface="Montserrat SemiBold"/>
                <a:ea typeface="Montserrat SemiBold"/>
                <a:cs typeface="Montserrat SemiBold"/>
                <a:sym typeface="Montserrat SemiBold"/>
              </a:rPr>
              <a:t>Les droits d’accès sur Windows</a:t>
            </a:r>
            <a:endParaRPr sz="10000">
              <a:solidFill>
                <a:srgbClr val="1D1D1B"/>
              </a:solidFill>
              <a:latin typeface="Montserrat SemiBold"/>
              <a:ea typeface="Montserrat SemiBold"/>
              <a:cs typeface="Montserrat SemiBold"/>
              <a:sym typeface="Montserrat SemiBold"/>
            </a:endParaRPr>
          </a:p>
        </p:txBody>
      </p:sp>
      <p:sp>
        <p:nvSpPr>
          <p:cNvPr id="436" name="Google Shape;436;p39"/>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437" name="Google Shape;437;p39"/>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438" name="Google Shape;438;p39"/>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439" name="Google Shape;439;p39"/>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440" name="Google Shape;440;p39"/>
          <p:cNvSpPr/>
          <p:nvPr/>
        </p:nvSpPr>
        <p:spPr>
          <a:xfrm>
            <a:off x="13336408" y="1321516"/>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441" name="Google Shape;441;p39"/>
          <p:cNvPicPr preferRelativeResize="0"/>
          <p:nvPr/>
        </p:nvPicPr>
        <p:blipFill rotWithShape="1">
          <a:blip r:embed="rId5">
            <a:alphaModFix/>
          </a:blip>
          <a:srcRect b="0" l="0" r="0" t="0"/>
          <a:stretch/>
        </p:blipFill>
        <p:spPr>
          <a:xfrm>
            <a:off x="6628550" y="5379575"/>
            <a:ext cx="9766150" cy="5844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black_card.png" id="446" name="Google Shape;446;p40"/>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447" name="Google Shape;447;p40"/>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448" name="Google Shape;448;p40"/>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Les types de droits d’accès (Windows)</a:t>
            </a:r>
            <a:endParaRPr sz="5000">
              <a:solidFill>
                <a:srgbClr val="1D1D1B"/>
              </a:solidFill>
              <a:latin typeface="Montserrat ExtraBold"/>
              <a:ea typeface="Montserrat ExtraBold"/>
              <a:cs typeface="Montserrat ExtraBold"/>
              <a:sym typeface="Montserrat ExtraBold"/>
            </a:endParaRPr>
          </a:p>
        </p:txBody>
      </p:sp>
      <p:sp>
        <p:nvSpPr>
          <p:cNvPr id="449" name="Google Shape;449;p40"/>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Les types de droits</a:t>
            </a:r>
            <a:endParaRPr sz="2800">
              <a:solidFill>
                <a:srgbClr val="1D1D1B"/>
              </a:solidFill>
              <a:latin typeface="Montserrat Medium"/>
              <a:ea typeface="Montserrat Medium"/>
              <a:cs typeface="Montserrat Medium"/>
              <a:sym typeface="Montserrat Medium"/>
            </a:endParaRPr>
          </a:p>
        </p:txBody>
      </p:sp>
      <p:cxnSp>
        <p:nvCxnSpPr>
          <p:cNvPr id="450" name="Google Shape;450;p40"/>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451" name="Google Shape;451;p40"/>
          <p:cNvSpPr txBox="1"/>
          <p:nvPr/>
        </p:nvSpPr>
        <p:spPr>
          <a:xfrm>
            <a:off x="4577350" y="4152950"/>
            <a:ext cx="195396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Il y en a 5:</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Droit contrôle total</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Droit en modification</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Droit lecture et exécution</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Droit en écriture ( W )</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Droit en lecture ( R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rPr lang="fr" sz="5000">
                <a:latin typeface="Proxima Nova"/>
                <a:ea typeface="Proxima Nova"/>
                <a:cs typeface="Proxima Nova"/>
                <a:sym typeface="Proxima Nova"/>
              </a:rPr>
              <a:t>Avec 2 possibilités:</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Autoriser (Allow)</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Refuser (Deny)</a:t>
            </a:r>
            <a:endParaRPr sz="5000">
              <a:latin typeface="Proxima Nova"/>
              <a:ea typeface="Proxima Nova"/>
              <a:cs typeface="Proxima Nova"/>
              <a:sym typeface="Proxima Nova"/>
            </a:endParaRPr>
          </a:p>
        </p:txBody>
      </p:sp>
      <p:sp>
        <p:nvSpPr>
          <p:cNvPr id="452" name="Google Shape;452;p40"/>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453" name="Google Shape;453;p40"/>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454" name="Google Shape;454;p40"/>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455" name="Google Shape;455;p40"/>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456" name="Google Shape;456;p40"/>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457" name="Google Shape;457;p40"/>
          <p:cNvSpPr/>
          <p:nvPr/>
        </p:nvSpPr>
        <p:spPr>
          <a:xfrm>
            <a:off x="13336408" y="1321516"/>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descr="black_card.png" id="462" name="Google Shape;462;p41"/>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463" name="Google Shape;463;p41"/>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464" name="Google Shape;464;p41"/>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Utilisateurs et groupes</a:t>
            </a:r>
            <a:endParaRPr sz="5000">
              <a:solidFill>
                <a:srgbClr val="1D1D1B"/>
              </a:solidFill>
              <a:latin typeface="Montserrat ExtraBold"/>
              <a:ea typeface="Montserrat ExtraBold"/>
              <a:cs typeface="Montserrat ExtraBold"/>
              <a:sym typeface="Montserrat ExtraBold"/>
            </a:endParaRPr>
          </a:p>
        </p:txBody>
      </p:sp>
      <p:sp>
        <p:nvSpPr>
          <p:cNvPr id="465" name="Google Shape;465;p41"/>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Qui a le droit ?</a:t>
            </a:r>
            <a:endParaRPr sz="2800">
              <a:solidFill>
                <a:srgbClr val="1D1D1B"/>
              </a:solidFill>
              <a:latin typeface="Montserrat Medium"/>
              <a:ea typeface="Montserrat Medium"/>
              <a:cs typeface="Montserrat Medium"/>
              <a:sym typeface="Montserrat Medium"/>
            </a:endParaRPr>
          </a:p>
        </p:txBody>
      </p:sp>
      <p:cxnSp>
        <p:nvCxnSpPr>
          <p:cNvPr id="466" name="Google Shape;466;p41"/>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467" name="Google Shape;467;p41"/>
          <p:cNvSpPr txBox="1"/>
          <p:nvPr/>
        </p:nvSpPr>
        <p:spPr>
          <a:xfrm>
            <a:off x="4014450" y="4152950"/>
            <a:ext cx="201027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Les droits de tout fichier ou dossier s’adressent aux 2 types suivants:</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Les utilisateurs</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Les groupes d’utilisateurs</a:t>
            </a:r>
            <a:endParaRPr sz="5000">
              <a:latin typeface="Proxima Nova"/>
              <a:ea typeface="Proxima Nova"/>
              <a:cs typeface="Proxima Nova"/>
              <a:sym typeface="Proxima Nova"/>
            </a:endParaRPr>
          </a:p>
        </p:txBody>
      </p:sp>
      <p:sp>
        <p:nvSpPr>
          <p:cNvPr id="468" name="Google Shape;468;p41"/>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469" name="Google Shape;469;p41"/>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470" name="Google Shape;470;p41"/>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471" name="Google Shape;471;p41"/>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472" name="Google Shape;472;p41"/>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473" name="Google Shape;473;p41"/>
          <p:cNvSpPr/>
          <p:nvPr/>
        </p:nvSpPr>
        <p:spPr>
          <a:xfrm>
            <a:off x="13336408" y="1321516"/>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black_card.png" id="478" name="Google Shape;478;p42"/>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479" name="Google Shape;479;p42"/>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480" name="Google Shape;480;p42"/>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L’héritage</a:t>
            </a:r>
            <a:endParaRPr sz="5000">
              <a:solidFill>
                <a:srgbClr val="1D1D1B"/>
              </a:solidFill>
              <a:latin typeface="Montserrat ExtraBold"/>
              <a:ea typeface="Montserrat ExtraBold"/>
              <a:cs typeface="Montserrat ExtraBold"/>
              <a:sym typeface="Montserrat ExtraBold"/>
            </a:endParaRPr>
          </a:p>
        </p:txBody>
      </p:sp>
      <p:sp>
        <p:nvSpPr>
          <p:cNvPr id="481" name="Google Shape;481;p42"/>
          <p:cNvSpPr txBox="1"/>
          <p:nvPr/>
        </p:nvSpPr>
        <p:spPr>
          <a:xfrm>
            <a:off x="949225" y="4632400"/>
            <a:ext cx="5498100" cy="13956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On ne parle pas d’argent là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p:txBody>
      </p:sp>
      <p:cxnSp>
        <p:nvCxnSpPr>
          <p:cNvPr id="482" name="Google Shape;482;p42"/>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483" name="Google Shape;483;p42"/>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Par défaut, un sous-dossier hérite des droits d'accès de son dossier parent. L'utilisateur qui a reçu l'autorisation de modifier les droits peut remplacer les droits de ses groupes en attribuant des droits différents à un sous-dossier.</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p:txBody>
      </p:sp>
      <p:sp>
        <p:nvSpPr>
          <p:cNvPr id="484" name="Google Shape;484;p42"/>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485" name="Google Shape;485;p42"/>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486" name="Google Shape;486;p42"/>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487" name="Google Shape;487;p42"/>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488" name="Google Shape;488;p42"/>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489" name="Google Shape;489;p42"/>
          <p:cNvSpPr/>
          <p:nvPr/>
        </p:nvSpPr>
        <p:spPr>
          <a:xfrm>
            <a:off x="13336408" y="1321516"/>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0" name="Google Shape;490;p42"/>
          <p:cNvSpPr txBox="1"/>
          <p:nvPr/>
        </p:nvSpPr>
        <p:spPr>
          <a:xfrm>
            <a:off x="19016100" y="10499725"/>
            <a:ext cx="3954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4800">
                <a:latin typeface="Proxima Nova"/>
                <a:ea typeface="Proxima Nova"/>
                <a:cs typeface="Proxima Nova"/>
                <a:sym typeface="Proxima Nova"/>
              </a:rPr>
              <a:t>Source : </a:t>
            </a:r>
            <a:r>
              <a:rPr lang="fr" sz="4800" u="sng">
                <a:solidFill>
                  <a:srgbClr val="4FC3F7"/>
                </a:solidFill>
                <a:latin typeface="Proxima Nova"/>
                <a:ea typeface="Proxima Nova"/>
                <a:cs typeface="Proxima Nova"/>
                <a:sym typeface="Proxima Nova"/>
                <a:hlinkClick r:id="rId4">
                  <a:extLst>
                    <a:ext uri="{A12FA001-AC4F-418D-AE19-62706E023703}">
                      <ahyp:hlinkClr val="tx"/>
                    </a:ext>
                  </a:extLst>
                </a:hlinkClick>
              </a:rPr>
              <a:t>IBM</a:t>
            </a:r>
            <a:endParaRPr sz="48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descr="black_card.png" id="495" name="Google Shape;495;p43"/>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496" name="Google Shape;496;p43"/>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497" name="Google Shape;497;p43"/>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L’affichage des droits d’accès</a:t>
            </a:r>
            <a:endParaRPr sz="5000">
              <a:solidFill>
                <a:srgbClr val="1D1D1B"/>
              </a:solidFill>
              <a:latin typeface="Montserrat ExtraBold"/>
              <a:ea typeface="Montserrat ExtraBold"/>
              <a:cs typeface="Montserrat ExtraBold"/>
              <a:sym typeface="Montserrat ExtraBold"/>
            </a:endParaRPr>
          </a:p>
        </p:txBody>
      </p:sp>
      <p:sp>
        <p:nvSpPr>
          <p:cNvPr id="498" name="Google Shape;498;p43"/>
          <p:cNvSpPr txBox="1"/>
          <p:nvPr/>
        </p:nvSpPr>
        <p:spPr>
          <a:xfrm>
            <a:off x="949225" y="4632400"/>
            <a:ext cx="61368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Comment je le vois en console ?</a:t>
            </a:r>
            <a:endParaRPr sz="2800">
              <a:solidFill>
                <a:srgbClr val="1D1D1B"/>
              </a:solidFill>
              <a:latin typeface="Montserrat Medium"/>
              <a:ea typeface="Montserrat Medium"/>
              <a:cs typeface="Montserrat Medium"/>
              <a:sym typeface="Montserrat Medium"/>
            </a:endParaRPr>
          </a:p>
        </p:txBody>
      </p:sp>
      <p:cxnSp>
        <p:nvCxnSpPr>
          <p:cNvPr id="499" name="Google Shape;499;p43"/>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500" name="Google Shape;500;p43"/>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501" name="Google Shape;501;p43"/>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502" name="Google Shape;502;p43"/>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503" name="Google Shape;503;p43"/>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504" name="Google Shape;504;p43"/>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505" name="Google Shape;505;p43"/>
          <p:cNvSpPr/>
          <p:nvPr/>
        </p:nvSpPr>
        <p:spPr>
          <a:xfrm>
            <a:off x="13336408" y="1321516"/>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6" name="Google Shape;506;p43"/>
          <p:cNvSpPr/>
          <p:nvPr/>
        </p:nvSpPr>
        <p:spPr>
          <a:xfrm>
            <a:off x="2068050" y="5443825"/>
            <a:ext cx="20902500" cy="7637100"/>
          </a:xfrm>
          <a:prstGeom prst="roundRect">
            <a:avLst>
              <a:gd fmla="val 3257" name="adj"/>
            </a:avLst>
          </a:prstGeom>
          <a:solidFill>
            <a:srgbClr val="1C4587"/>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None/>
            </a:pPr>
            <a:r>
              <a:rPr lang="fr" sz="3000">
                <a:solidFill>
                  <a:srgbClr val="FFFFFF"/>
                </a:solidFill>
              </a:rPr>
              <a:t>PS C:\&gt;  Get-Acl -Path c:\temp\file.txt | Format-List</a:t>
            </a:r>
            <a:endParaRPr sz="3000">
              <a:solidFill>
                <a:srgbClr val="FFFFFF"/>
              </a:solidFill>
            </a:endParaRPr>
          </a:p>
          <a:p>
            <a:pPr indent="0" lvl="0" marL="0" rtl="0" algn="l">
              <a:spcBef>
                <a:spcPts val="0"/>
              </a:spcBef>
              <a:spcAft>
                <a:spcPts val="0"/>
              </a:spcAft>
              <a:buNone/>
            </a:pPr>
            <a:r>
              <a:t/>
            </a:r>
            <a:endParaRPr sz="3000">
              <a:solidFill>
                <a:srgbClr val="FFFFFF"/>
              </a:solidFill>
            </a:endParaRPr>
          </a:p>
          <a:p>
            <a:pPr indent="0" lvl="0" marL="0" rtl="0" algn="l">
              <a:spcBef>
                <a:spcPts val="0"/>
              </a:spcBef>
              <a:spcAft>
                <a:spcPts val="0"/>
              </a:spcAft>
              <a:buNone/>
            </a:pPr>
            <a:r>
              <a:t/>
            </a:r>
            <a:endParaRPr sz="3000">
              <a:solidFill>
                <a:srgbClr val="FFFFFF"/>
              </a:solidFill>
            </a:endParaRPr>
          </a:p>
          <a:p>
            <a:pPr indent="0" lvl="0" marL="0" rtl="0" algn="l">
              <a:spcBef>
                <a:spcPts val="0"/>
              </a:spcBef>
              <a:spcAft>
                <a:spcPts val="0"/>
              </a:spcAft>
              <a:buNone/>
            </a:pPr>
            <a:r>
              <a:rPr lang="fr" sz="3000">
                <a:solidFill>
                  <a:srgbClr val="FFFFFF"/>
                </a:solidFill>
              </a:rPr>
              <a:t>Path     : Microsoft.PowerShell.Core\FileSystem::C:\temp\file.txt</a:t>
            </a:r>
            <a:endParaRPr sz="3000">
              <a:solidFill>
                <a:srgbClr val="FFFFFF"/>
              </a:solidFill>
            </a:endParaRPr>
          </a:p>
          <a:p>
            <a:pPr indent="0" lvl="0" marL="0" rtl="0" algn="l">
              <a:spcBef>
                <a:spcPts val="0"/>
              </a:spcBef>
              <a:spcAft>
                <a:spcPts val="0"/>
              </a:spcAft>
              <a:buNone/>
            </a:pPr>
            <a:r>
              <a:rPr lang="fr" sz="3000">
                <a:solidFill>
                  <a:srgbClr val="FFFFFF"/>
                </a:solidFill>
              </a:rPr>
              <a:t>Owner  : PCLab\wilder</a:t>
            </a:r>
            <a:endParaRPr sz="3000">
              <a:solidFill>
                <a:srgbClr val="FFFFFF"/>
              </a:solidFill>
            </a:endParaRPr>
          </a:p>
          <a:p>
            <a:pPr indent="0" lvl="0" marL="0" rtl="0" algn="l">
              <a:spcBef>
                <a:spcPts val="0"/>
              </a:spcBef>
              <a:spcAft>
                <a:spcPts val="0"/>
              </a:spcAft>
              <a:buNone/>
            </a:pPr>
            <a:r>
              <a:rPr lang="fr" sz="3000">
                <a:solidFill>
                  <a:srgbClr val="FFFFFF"/>
                </a:solidFill>
              </a:rPr>
              <a:t>Group   : PCLab\Aucun</a:t>
            </a:r>
            <a:endParaRPr sz="3000">
              <a:solidFill>
                <a:srgbClr val="FFFFFF"/>
              </a:solidFill>
            </a:endParaRPr>
          </a:p>
          <a:p>
            <a:pPr indent="0" lvl="0" marL="0" rtl="0" algn="l">
              <a:spcBef>
                <a:spcPts val="0"/>
              </a:spcBef>
              <a:spcAft>
                <a:spcPts val="0"/>
              </a:spcAft>
              <a:buNone/>
            </a:pPr>
            <a:r>
              <a:rPr lang="fr" sz="3000">
                <a:solidFill>
                  <a:srgbClr val="FFFFFF"/>
                </a:solidFill>
              </a:rPr>
              <a:t>Access : BUILTIN\Administrateurs Allow  FullControl</a:t>
            </a:r>
            <a:endParaRPr sz="3000">
              <a:solidFill>
                <a:srgbClr val="FFFFFF"/>
              </a:solidFill>
            </a:endParaRPr>
          </a:p>
          <a:p>
            <a:pPr indent="0" lvl="0" marL="0" rtl="0" algn="l">
              <a:spcBef>
                <a:spcPts val="0"/>
              </a:spcBef>
              <a:spcAft>
                <a:spcPts val="0"/>
              </a:spcAft>
              <a:buNone/>
            </a:pPr>
            <a:r>
              <a:rPr lang="fr" sz="3000">
                <a:solidFill>
                  <a:srgbClr val="FFFFFF"/>
                </a:solidFill>
              </a:rPr>
              <a:t>         	   AUTORITE NT\Système Allow  FullControl</a:t>
            </a:r>
            <a:endParaRPr sz="3000">
              <a:solidFill>
                <a:srgbClr val="FFFFFF"/>
              </a:solidFill>
            </a:endParaRPr>
          </a:p>
          <a:p>
            <a:pPr indent="0" lvl="0" marL="0" rtl="0" algn="l">
              <a:spcBef>
                <a:spcPts val="0"/>
              </a:spcBef>
              <a:spcAft>
                <a:spcPts val="0"/>
              </a:spcAft>
              <a:buNone/>
            </a:pPr>
            <a:r>
              <a:rPr lang="fr" sz="3000">
                <a:solidFill>
                  <a:srgbClr val="FFFFFF"/>
                </a:solidFill>
              </a:rPr>
              <a:t>               BUILTIN\Utilisateurs Allow  ReadAndExecute, Synchronize</a:t>
            </a:r>
            <a:endParaRPr sz="3000">
              <a:solidFill>
                <a:srgbClr val="FFFFFF"/>
              </a:solidFill>
            </a:endParaRPr>
          </a:p>
          <a:p>
            <a:pPr indent="0" lvl="0" marL="0" rtl="0" algn="l">
              <a:spcBef>
                <a:spcPts val="0"/>
              </a:spcBef>
              <a:spcAft>
                <a:spcPts val="0"/>
              </a:spcAft>
              <a:buNone/>
            </a:pPr>
            <a:r>
              <a:rPr lang="fr" sz="3000">
                <a:solidFill>
                  <a:srgbClr val="FFFFFF"/>
                </a:solidFill>
              </a:rPr>
              <a:t>               AUTORITE NT\Utilisateurs authentifiés Allow  Modify, Synchronize</a:t>
            </a:r>
            <a:endParaRPr sz="3000">
              <a:solidFill>
                <a:srgbClr val="FFFFFF"/>
              </a:solidFill>
            </a:endParaRPr>
          </a:p>
          <a:p>
            <a:pPr indent="0" lvl="0" marL="0" rtl="0" algn="l">
              <a:spcBef>
                <a:spcPts val="0"/>
              </a:spcBef>
              <a:spcAft>
                <a:spcPts val="0"/>
              </a:spcAft>
              <a:buNone/>
            </a:pPr>
            <a:r>
              <a:rPr lang="fr" sz="3000">
                <a:solidFill>
                  <a:srgbClr val="FFFFFF"/>
                </a:solidFill>
              </a:rPr>
              <a:t>Audit  : </a:t>
            </a:r>
            <a:endParaRPr sz="3000">
              <a:solidFill>
                <a:srgbClr val="FFFFFF"/>
              </a:solidFill>
            </a:endParaRPr>
          </a:p>
          <a:p>
            <a:pPr indent="0" lvl="0" marL="0" rtl="0" algn="l">
              <a:spcBef>
                <a:spcPts val="0"/>
              </a:spcBef>
              <a:spcAft>
                <a:spcPts val="0"/>
              </a:spcAft>
              <a:buNone/>
            </a:pPr>
            <a:r>
              <a:rPr lang="fr" sz="3000">
                <a:solidFill>
                  <a:srgbClr val="FFFFFF"/>
                </a:solidFill>
              </a:rPr>
              <a:t>Sddl   : O:S-1-5-21-2676666238-4226417603-221635342-1000G:S-1-5-21-2676666238-4226417603-221635342-513D:AI(A;ID;FA;;;BA)(A;ID;FA;;;SY)(A;ID;0x1200a9;;;BU)(A;ID;0x1301bf;;;AU)</a:t>
            </a:r>
            <a:endParaRPr sz="3000">
              <a:solidFill>
                <a:srgbClr val="FFFFFF"/>
              </a:solidFill>
            </a:endParaRPr>
          </a:p>
          <a:p>
            <a:pPr indent="0" lvl="0" marL="0" rtl="0" algn="l">
              <a:spcBef>
                <a:spcPts val="0"/>
              </a:spcBef>
              <a:spcAft>
                <a:spcPts val="0"/>
              </a:spcAft>
              <a:buNone/>
            </a:pPr>
            <a:r>
              <a:t/>
            </a:r>
            <a:endParaRPr sz="3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descr="black_card.png" id="511" name="Google Shape;511;p44"/>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512" name="Google Shape;512;p44"/>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513" name="Google Shape;513;p44"/>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L’affichage des droits d’accès</a:t>
            </a:r>
            <a:endParaRPr sz="5000">
              <a:solidFill>
                <a:srgbClr val="1D1D1B"/>
              </a:solidFill>
              <a:latin typeface="Montserrat ExtraBold"/>
              <a:ea typeface="Montserrat ExtraBold"/>
              <a:cs typeface="Montserrat ExtraBold"/>
              <a:sym typeface="Montserrat ExtraBold"/>
            </a:endParaRPr>
          </a:p>
        </p:txBody>
      </p:sp>
      <p:sp>
        <p:nvSpPr>
          <p:cNvPr id="514" name="Google Shape;514;p44"/>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La méthode GUI</a:t>
            </a:r>
            <a:endParaRPr sz="2800">
              <a:solidFill>
                <a:srgbClr val="1D1D1B"/>
              </a:solidFill>
              <a:latin typeface="Montserrat Medium"/>
              <a:ea typeface="Montserrat Medium"/>
              <a:cs typeface="Montserrat Medium"/>
              <a:sym typeface="Montserrat Medium"/>
            </a:endParaRPr>
          </a:p>
        </p:txBody>
      </p:sp>
      <p:cxnSp>
        <p:nvCxnSpPr>
          <p:cNvPr id="515" name="Google Shape;515;p44"/>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516" name="Google Shape;516;p44"/>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517" name="Google Shape;517;p44"/>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518" name="Google Shape;518;p44"/>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519" name="Google Shape;519;p44"/>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520" name="Google Shape;520;p44"/>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521" name="Google Shape;521;p44"/>
          <p:cNvSpPr/>
          <p:nvPr/>
        </p:nvSpPr>
        <p:spPr>
          <a:xfrm>
            <a:off x="13336408" y="1321516"/>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522" name="Google Shape;522;p44"/>
          <p:cNvPicPr preferRelativeResize="0"/>
          <p:nvPr/>
        </p:nvPicPr>
        <p:blipFill rotWithShape="1">
          <a:blip r:embed="rId4">
            <a:alphaModFix/>
          </a:blip>
          <a:srcRect b="647" l="836" r="728" t="1275"/>
          <a:stretch/>
        </p:blipFill>
        <p:spPr>
          <a:xfrm>
            <a:off x="7484963" y="3621438"/>
            <a:ext cx="9414070" cy="9320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descr="black_card.png" id="527" name="Google Shape;527;p45"/>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528" name="Google Shape;528;p45"/>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529" name="Google Shape;529;p45"/>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Control total pour wilder1 sur file.txt</a:t>
            </a:r>
            <a:endParaRPr sz="5000">
              <a:solidFill>
                <a:srgbClr val="1D1D1B"/>
              </a:solidFill>
              <a:latin typeface="Montserrat ExtraBold"/>
              <a:ea typeface="Montserrat ExtraBold"/>
              <a:cs typeface="Montserrat ExtraBold"/>
              <a:sym typeface="Montserrat ExtraBold"/>
            </a:endParaRPr>
          </a:p>
        </p:txBody>
      </p:sp>
      <p:sp>
        <p:nvSpPr>
          <p:cNvPr id="530" name="Google Shape;530;p45"/>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Cas concret</a:t>
            </a:r>
            <a:endParaRPr sz="2800">
              <a:solidFill>
                <a:srgbClr val="1D1D1B"/>
              </a:solidFill>
              <a:latin typeface="Montserrat Medium"/>
              <a:ea typeface="Montserrat Medium"/>
              <a:cs typeface="Montserrat Medium"/>
              <a:sym typeface="Montserrat Medium"/>
            </a:endParaRPr>
          </a:p>
        </p:txBody>
      </p:sp>
      <p:cxnSp>
        <p:nvCxnSpPr>
          <p:cNvPr id="531" name="Google Shape;531;p45"/>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532" name="Google Shape;532;p45"/>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533" name="Google Shape;533;p45"/>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534" name="Google Shape;534;p45"/>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535" name="Google Shape;535;p45"/>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536" name="Google Shape;536;p45"/>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537" name="Google Shape;537;p45"/>
          <p:cNvSpPr/>
          <p:nvPr/>
        </p:nvSpPr>
        <p:spPr>
          <a:xfrm>
            <a:off x="13336408" y="1321516"/>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8" name="Google Shape;538;p45"/>
          <p:cNvSpPr/>
          <p:nvPr/>
        </p:nvSpPr>
        <p:spPr>
          <a:xfrm>
            <a:off x="4604850" y="4632400"/>
            <a:ext cx="19417800" cy="8028600"/>
          </a:xfrm>
          <a:prstGeom prst="roundRect">
            <a:avLst>
              <a:gd fmla="val 3257" name="adj"/>
            </a:avLst>
          </a:prstGeom>
          <a:solidFill>
            <a:srgbClr val="1C4587"/>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None/>
            </a:pPr>
            <a:r>
              <a:rPr lang="fr" sz="2600">
                <a:solidFill>
                  <a:srgbClr val="FFFFFF"/>
                </a:solidFill>
              </a:rPr>
              <a:t>PS C:\&gt; $acl = Get-Acl C:\temp\file.txt</a:t>
            </a:r>
            <a:endParaRPr sz="2600">
              <a:solidFill>
                <a:srgbClr val="FFFFFF"/>
              </a:solidFill>
            </a:endParaRPr>
          </a:p>
          <a:p>
            <a:pPr indent="0" lvl="0" marL="0" rtl="0" algn="l">
              <a:spcBef>
                <a:spcPts val="0"/>
              </a:spcBef>
              <a:spcAft>
                <a:spcPts val="0"/>
              </a:spcAft>
              <a:buNone/>
            </a:pPr>
            <a:r>
              <a:rPr lang="fr" sz="2600">
                <a:solidFill>
                  <a:srgbClr val="FFFFFF"/>
                </a:solidFill>
              </a:rPr>
              <a:t>PS C:\&gt; $AccessRule = New-Object System.Security.AccessControl.FileSystemAccessRule("wilder1","FullControl","Allow")</a:t>
            </a:r>
            <a:endParaRPr sz="2600">
              <a:solidFill>
                <a:srgbClr val="FFFFFF"/>
              </a:solidFill>
            </a:endParaRPr>
          </a:p>
          <a:p>
            <a:pPr indent="0" lvl="0" marL="0" rtl="0" algn="l">
              <a:spcBef>
                <a:spcPts val="0"/>
              </a:spcBef>
              <a:spcAft>
                <a:spcPts val="0"/>
              </a:spcAft>
              <a:buNone/>
            </a:pPr>
            <a:r>
              <a:rPr lang="fr" sz="2600">
                <a:solidFill>
                  <a:srgbClr val="FFFFFF"/>
                </a:solidFill>
              </a:rPr>
              <a:t>PS C:\&gt; $Acl.SetAccessRule($AccessRule)</a:t>
            </a:r>
            <a:endParaRPr sz="2600">
              <a:solidFill>
                <a:srgbClr val="FFFFFF"/>
              </a:solidFill>
            </a:endParaRPr>
          </a:p>
          <a:p>
            <a:pPr indent="0" lvl="0" marL="0" rtl="0" algn="l">
              <a:spcBef>
                <a:spcPts val="0"/>
              </a:spcBef>
              <a:spcAft>
                <a:spcPts val="0"/>
              </a:spcAft>
              <a:buNone/>
            </a:pPr>
            <a:r>
              <a:rPr lang="fr" sz="2600">
                <a:solidFill>
                  <a:srgbClr val="FFFFFF"/>
                </a:solidFill>
              </a:rPr>
              <a:t>PS C:\&gt; $Acl | Set-Acl C:\temp\file.txt</a:t>
            </a:r>
            <a:endParaRPr sz="2600">
              <a:solidFill>
                <a:srgbClr val="FFFFFF"/>
              </a:solidFill>
            </a:endParaRPr>
          </a:p>
          <a:p>
            <a:pPr indent="0" lvl="0" marL="0" rtl="0" algn="l">
              <a:spcBef>
                <a:spcPts val="0"/>
              </a:spcBef>
              <a:spcAft>
                <a:spcPts val="0"/>
              </a:spcAft>
              <a:buNone/>
            </a:pPr>
            <a:r>
              <a:rPr lang="fr" sz="2600">
                <a:solidFill>
                  <a:srgbClr val="FFFFFF"/>
                </a:solidFill>
              </a:rPr>
              <a:t>PS C:\&gt; Get-Acl C:\temp\file.txt | Format-List</a:t>
            </a:r>
            <a:endParaRPr sz="2600">
              <a:solidFill>
                <a:srgbClr val="FFFFFF"/>
              </a:solidFill>
            </a:endParaRPr>
          </a:p>
          <a:p>
            <a:pPr indent="0" lvl="0" marL="0" rtl="0" algn="l">
              <a:spcBef>
                <a:spcPts val="0"/>
              </a:spcBef>
              <a:spcAft>
                <a:spcPts val="0"/>
              </a:spcAft>
              <a:buNone/>
            </a:pPr>
            <a:r>
              <a:t/>
            </a:r>
            <a:endParaRPr sz="2600">
              <a:solidFill>
                <a:srgbClr val="FFFFFF"/>
              </a:solidFill>
            </a:endParaRPr>
          </a:p>
          <a:p>
            <a:pPr indent="0" lvl="0" marL="0" rtl="0" algn="l">
              <a:spcBef>
                <a:spcPts val="0"/>
              </a:spcBef>
              <a:spcAft>
                <a:spcPts val="0"/>
              </a:spcAft>
              <a:buNone/>
            </a:pPr>
            <a:r>
              <a:rPr lang="fr" sz="2600">
                <a:solidFill>
                  <a:srgbClr val="FFFFFF"/>
                </a:solidFill>
              </a:rPr>
              <a:t>Path     : Microsoft.PowerShell.Core\FileSystem::C:\temp\file.txt</a:t>
            </a:r>
            <a:endParaRPr sz="2600">
              <a:solidFill>
                <a:srgbClr val="FFFFFF"/>
              </a:solidFill>
            </a:endParaRPr>
          </a:p>
          <a:p>
            <a:pPr indent="0" lvl="0" marL="0" rtl="0" algn="l">
              <a:spcBef>
                <a:spcPts val="0"/>
              </a:spcBef>
              <a:spcAft>
                <a:spcPts val="0"/>
              </a:spcAft>
              <a:buNone/>
            </a:pPr>
            <a:r>
              <a:rPr lang="fr" sz="2600">
                <a:solidFill>
                  <a:srgbClr val="FFFFFF"/>
                </a:solidFill>
              </a:rPr>
              <a:t>Owner  : PCLab\wilder</a:t>
            </a:r>
            <a:endParaRPr sz="2600">
              <a:solidFill>
                <a:srgbClr val="FFFFFF"/>
              </a:solidFill>
            </a:endParaRPr>
          </a:p>
          <a:p>
            <a:pPr indent="0" lvl="0" marL="0" rtl="0" algn="l">
              <a:spcBef>
                <a:spcPts val="0"/>
              </a:spcBef>
              <a:spcAft>
                <a:spcPts val="0"/>
              </a:spcAft>
              <a:buNone/>
            </a:pPr>
            <a:r>
              <a:rPr lang="fr" sz="2600">
                <a:solidFill>
                  <a:srgbClr val="FFFFFF"/>
                </a:solidFill>
              </a:rPr>
              <a:t>Group   : PCLab\wilder</a:t>
            </a:r>
            <a:endParaRPr sz="2600">
              <a:solidFill>
                <a:srgbClr val="FFFFFF"/>
              </a:solidFill>
            </a:endParaRPr>
          </a:p>
          <a:p>
            <a:pPr indent="0" lvl="0" marL="0" rtl="0" algn="l">
              <a:spcBef>
                <a:spcPts val="0"/>
              </a:spcBef>
              <a:spcAft>
                <a:spcPts val="0"/>
              </a:spcAft>
              <a:buNone/>
            </a:pPr>
            <a:r>
              <a:rPr lang="fr" sz="2600">
                <a:solidFill>
                  <a:srgbClr val="FFFFFF"/>
                </a:solidFill>
              </a:rPr>
              <a:t>Access : PCLab\wilder1 Allow  FullControl</a:t>
            </a:r>
            <a:endParaRPr sz="2600">
              <a:solidFill>
                <a:srgbClr val="FFFFFF"/>
              </a:solidFill>
            </a:endParaRPr>
          </a:p>
          <a:p>
            <a:pPr indent="0" lvl="0" marL="0" rtl="0" algn="l">
              <a:spcBef>
                <a:spcPts val="0"/>
              </a:spcBef>
              <a:spcAft>
                <a:spcPts val="0"/>
              </a:spcAft>
              <a:buNone/>
            </a:pPr>
            <a:r>
              <a:rPr lang="fr" sz="2600">
                <a:solidFill>
                  <a:srgbClr val="FFFFFF"/>
                </a:solidFill>
              </a:rPr>
              <a:t>              BUILTIN\Administrateurs Allow  FullControl</a:t>
            </a:r>
            <a:endParaRPr sz="2600">
              <a:solidFill>
                <a:srgbClr val="FFFFFF"/>
              </a:solidFill>
            </a:endParaRPr>
          </a:p>
          <a:p>
            <a:pPr indent="0" lvl="0" marL="0" rtl="0" algn="l">
              <a:spcBef>
                <a:spcPts val="0"/>
              </a:spcBef>
              <a:spcAft>
                <a:spcPts val="0"/>
              </a:spcAft>
              <a:buNone/>
            </a:pPr>
            <a:r>
              <a:rPr lang="fr" sz="2600">
                <a:solidFill>
                  <a:srgbClr val="FFFFFF"/>
                </a:solidFill>
              </a:rPr>
              <a:t>              AUTORITE NT\Système Allow  FullControl</a:t>
            </a:r>
            <a:endParaRPr sz="2600">
              <a:solidFill>
                <a:srgbClr val="FFFFFF"/>
              </a:solidFill>
            </a:endParaRPr>
          </a:p>
          <a:p>
            <a:pPr indent="0" lvl="0" marL="0" rtl="0" algn="l">
              <a:spcBef>
                <a:spcPts val="0"/>
              </a:spcBef>
              <a:spcAft>
                <a:spcPts val="0"/>
              </a:spcAft>
              <a:buNone/>
            </a:pPr>
            <a:r>
              <a:rPr lang="fr" sz="2600">
                <a:solidFill>
                  <a:srgbClr val="FFFFFF"/>
                </a:solidFill>
              </a:rPr>
              <a:t>              BUILTIN\Utilisateurs Allow  ReadAndExecute, Synchronize</a:t>
            </a:r>
            <a:endParaRPr sz="2600">
              <a:solidFill>
                <a:srgbClr val="FFFFFF"/>
              </a:solidFill>
            </a:endParaRPr>
          </a:p>
          <a:p>
            <a:pPr indent="0" lvl="0" marL="0" rtl="0" algn="l">
              <a:spcBef>
                <a:spcPts val="0"/>
              </a:spcBef>
              <a:spcAft>
                <a:spcPts val="0"/>
              </a:spcAft>
              <a:buNone/>
            </a:pPr>
            <a:r>
              <a:rPr lang="fr" sz="2600">
                <a:solidFill>
                  <a:srgbClr val="FFFFFF"/>
                </a:solidFill>
              </a:rPr>
              <a:t>              AUTORITE NT\Utilisateurs authentifiés Allow  Modify, Synchronize</a:t>
            </a:r>
            <a:endParaRPr sz="2600">
              <a:solidFill>
                <a:srgbClr val="FFFFFF"/>
              </a:solidFill>
            </a:endParaRPr>
          </a:p>
          <a:p>
            <a:pPr indent="0" lvl="0" marL="0" rtl="0" algn="l">
              <a:spcBef>
                <a:spcPts val="0"/>
              </a:spcBef>
              <a:spcAft>
                <a:spcPts val="0"/>
              </a:spcAft>
              <a:buNone/>
            </a:pPr>
            <a:r>
              <a:rPr lang="fr" sz="2600">
                <a:solidFill>
                  <a:srgbClr val="FFFFFF"/>
                </a:solidFill>
              </a:rPr>
              <a:t>Audit  : </a:t>
            </a:r>
            <a:endParaRPr sz="2600">
              <a:solidFill>
                <a:srgbClr val="FFFFFF"/>
              </a:solidFill>
            </a:endParaRPr>
          </a:p>
          <a:p>
            <a:pPr indent="0" lvl="0" marL="0" rtl="0" algn="l">
              <a:spcBef>
                <a:spcPts val="0"/>
              </a:spcBef>
              <a:spcAft>
                <a:spcPts val="0"/>
              </a:spcAft>
              <a:buNone/>
            </a:pPr>
            <a:r>
              <a:rPr lang="fr" sz="2600">
                <a:solidFill>
                  <a:srgbClr val="FFFFFF"/>
                </a:solidFill>
              </a:rPr>
              <a:t>Sddl   : O:S-1-5-21-2676666238-4226417603-221635342-1000G:S-1-5-21-2676666238-4226417603-221635342-513D:</a:t>
            </a:r>
            <a:endParaRPr sz="2600">
              <a:solidFill>
                <a:srgbClr val="FFFFFF"/>
              </a:solidFill>
            </a:endParaRPr>
          </a:p>
          <a:p>
            <a:pPr indent="0" lvl="0" marL="0" rtl="0" algn="l">
              <a:spcBef>
                <a:spcPts val="0"/>
              </a:spcBef>
              <a:spcAft>
                <a:spcPts val="0"/>
              </a:spcAft>
              <a:buNone/>
            </a:pPr>
            <a:r>
              <a:rPr lang="fr" sz="2600">
                <a:solidFill>
                  <a:srgbClr val="FFFFFF"/>
                </a:solidFill>
              </a:rPr>
              <a:t>AI(A;;FA;;;S-1-5-21-2676666238-4226417603-221635342-1000)(A;ID;FA;;;BA)(A;ID;FA;;;SY)(A;ID;0x1200a9;;;BU)(A;ID;0x1301bf;;;AU)</a:t>
            </a:r>
            <a:endParaRPr sz="2600">
              <a:solidFill>
                <a:srgbClr val="FFFFFF"/>
              </a:solidFill>
            </a:endParaRPr>
          </a:p>
        </p:txBody>
      </p:sp>
      <p:cxnSp>
        <p:nvCxnSpPr>
          <p:cNvPr id="539" name="Google Shape;539;p45"/>
          <p:cNvCxnSpPr/>
          <p:nvPr/>
        </p:nvCxnSpPr>
        <p:spPr>
          <a:xfrm flipH="1" rot="10800000">
            <a:off x="2722300" y="8892525"/>
            <a:ext cx="1510500" cy="20100"/>
          </a:xfrm>
          <a:prstGeom prst="straightConnector1">
            <a:avLst/>
          </a:prstGeom>
          <a:noFill/>
          <a:ln cap="flat" cmpd="sng" w="114300">
            <a:solidFill>
              <a:srgbClr val="45ECA4"/>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descr="black_card.png" id="544" name="Google Shape;544;p46"/>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545" name="Google Shape;545;p46"/>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546" name="Google Shape;546;p46"/>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Quelques commandes</a:t>
            </a:r>
            <a:endParaRPr sz="5000">
              <a:solidFill>
                <a:srgbClr val="1D1D1B"/>
              </a:solidFill>
              <a:latin typeface="Montserrat ExtraBold"/>
              <a:ea typeface="Montserrat ExtraBold"/>
              <a:cs typeface="Montserrat ExtraBold"/>
              <a:sym typeface="Montserrat ExtraBold"/>
            </a:endParaRPr>
          </a:p>
        </p:txBody>
      </p:sp>
      <p:sp>
        <p:nvSpPr>
          <p:cNvPr id="547" name="Google Shape;547;p46"/>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En PowerShell</a:t>
            </a:r>
            <a:endParaRPr sz="2800">
              <a:solidFill>
                <a:srgbClr val="1D1D1B"/>
              </a:solidFill>
              <a:latin typeface="Montserrat Medium"/>
              <a:ea typeface="Montserrat Medium"/>
              <a:cs typeface="Montserrat Medium"/>
              <a:sym typeface="Montserrat Medium"/>
            </a:endParaRPr>
          </a:p>
        </p:txBody>
      </p:sp>
      <p:cxnSp>
        <p:nvCxnSpPr>
          <p:cNvPr id="548" name="Google Shape;548;p46"/>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549" name="Google Shape;549;p46"/>
          <p:cNvSpPr txBox="1"/>
          <p:nvPr/>
        </p:nvSpPr>
        <p:spPr>
          <a:xfrm>
            <a:off x="4414675" y="4038175"/>
            <a:ext cx="193524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sz="5000">
                <a:latin typeface="Proxima Nova"/>
                <a:ea typeface="Proxima Nova"/>
                <a:cs typeface="Proxima Nova"/>
                <a:sym typeface="Proxima Nova"/>
              </a:rPr>
              <a:t>get-acl</a:t>
            </a:r>
            <a:r>
              <a:rPr lang="fr" sz="5000">
                <a:latin typeface="Proxima Nova"/>
                <a:ea typeface="Proxima Nova"/>
                <a:cs typeface="Proxima Nova"/>
                <a:sym typeface="Proxima Nova"/>
              </a:rPr>
              <a:t> → droits utilisateurs sur fichier ou répertoire</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rPr b="1" lang="fr" sz="5000">
                <a:latin typeface="Proxima Nova"/>
                <a:ea typeface="Proxima Nova"/>
                <a:cs typeface="Proxima Nova"/>
                <a:sym typeface="Proxima Nova"/>
              </a:rPr>
              <a:t>set-acl </a:t>
            </a:r>
            <a:r>
              <a:rPr lang="fr" sz="5000">
                <a:latin typeface="Proxima Nova"/>
                <a:ea typeface="Proxima Nova"/>
                <a:cs typeface="Proxima Nova"/>
                <a:sym typeface="Proxima Nova"/>
              </a:rPr>
              <a:t>→ changement des droits sur fichier ou répertoire</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rPr lang="fr" sz="5000">
                <a:latin typeface="Proxima Nova"/>
                <a:ea typeface="Proxima Nova"/>
                <a:cs typeface="Proxima Nova"/>
                <a:sym typeface="Proxima Nova"/>
              </a:rPr>
              <a:t>Pour aller plus loin sur la gestion des accès:</a:t>
            </a:r>
            <a:endParaRPr sz="5000">
              <a:latin typeface="Proxima Nova"/>
              <a:ea typeface="Proxima Nova"/>
              <a:cs typeface="Proxima Nova"/>
              <a:sym typeface="Proxima Nova"/>
            </a:endParaRPr>
          </a:p>
          <a:p>
            <a:pPr indent="-546100" lvl="2" marL="1371600" rtl="0" algn="l">
              <a:lnSpc>
                <a:spcPct val="115000"/>
              </a:lnSpc>
              <a:spcBef>
                <a:spcPts val="0"/>
              </a:spcBef>
              <a:spcAft>
                <a:spcPts val="0"/>
              </a:spcAft>
              <a:buSzPts val="5000"/>
              <a:buFont typeface="Proxima Nova"/>
              <a:buChar char="ㄴ"/>
            </a:pPr>
            <a:r>
              <a:rPr lang="fr" sz="5000" u="sng">
                <a:solidFill>
                  <a:schemeClr val="hlink"/>
                </a:solidFill>
                <a:latin typeface="Proxima Nova"/>
                <a:ea typeface="Proxima Nova"/>
                <a:cs typeface="Proxima Nova"/>
                <a:sym typeface="Proxima Nova"/>
                <a:hlinkClick r:id="rId4"/>
              </a:rPr>
              <a:t>https://websetnet.net/fr/how-to-use-powershell-to-manage-folder-permissions/</a:t>
            </a:r>
            <a:endParaRPr sz="5000">
              <a:latin typeface="Proxima Nova"/>
              <a:ea typeface="Proxima Nova"/>
              <a:cs typeface="Proxima Nova"/>
              <a:sym typeface="Proxima Nova"/>
            </a:endParaRPr>
          </a:p>
        </p:txBody>
      </p:sp>
      <p:sp>
        <p:nvSpPr>
          <p:cNvPr id="550" name="Google Shape;550;p46"/>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551" name="Google Shape;551;p46"/>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552" name="Google Shape;552;p46"/>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553" name="Google Shape;553;p46"/>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554" name="Google Shape;554;p46"/>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555" name="Google Shape;555;p46"/>
          <p:cNvSpPr/>
          <p:nvPr/>
        </p:nvSpPr>
        <p:spPr>
          <a:xfrm>
            <a:off x="13336408" y="1321516"/>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black_card.png" id="98" name="Google Shape;98;p20"/>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99" name="Google Shape;99;p20"/>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100" name="Google Shape;100;p20"/>
          <p:cNvSpPr txBox="1"/>
          <p:nvPr/>
        </p:nvSpPr>
        <p:spPr>
          <a:xfrm>
            <a:off x="946900" y="2610425"/>
            <a:ext cx="102231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lang="fr" sz="5000">
                <a:solidFill>
                  <a:srgbClr val="1D1D1B"/>
                </a:solidFill>
                <a:latin typeface="Montserrat ExtraBold"/>
                <a:ea typeface="Montserrat ExtraBold"/>
                <a:cs typeface="Montserrat ExtraBold"/>
                <a:sym typeface="Montserrat ExtraBold"/>
              </a:rPr>
              <a:t>Sommaire</a:t>
            </a:r>
            <a:endParaRPr>
              <a:solidFill>
                <a:srgbClr val="1D1D1B"/>
              </a:solidFill>
              <a:latin typeface="Montserrat ExtraBold"/>
              <a:ea typeface="Montserrat ExtraBold"/>
              <a:cs typeface="Montserrat ExtraBold"/>
              <a:sym typeface="Montserrat ExtraBold"/>
            </a:endParaRPr>
          </a:p>
        </p:txBody>
      </p:sp>
      <p:sp>
        <p:nvSpPr>
          <p:cNvPr id="101" name="Google Shape;101;p20"/>
          <p:cNvSpPr txBox="1"/>
          <p:nvPr/>
        </p:nvSpPr>
        <p:spPr>
          <a:xfrm>
            <a:off x="949225" y="4632400"/>
            <a:ext cx="3506400" cy="533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Arial"/>
              <a:buNone/>
            </a:pPr>
            <a:r>
              <a:rPr lang="fr" sz="2800">
                <a:solidFill>
                  <a:srgbClr val="1D1D1B"/>
                </a:solidFill>
                <a:latin typeface="Montserrat Medium"/>
                <a:ea typeface="Montserrat Medium"/>
                <a:cs typeface="Montserrat Medium"/>
                <a:sym typeface="Montserrat Medium"/>
              </a:rPr>
              <a:t>De quoi s'agit-il ?</a:t>
            </a:r>
            <a:endParaRPr>
              <a:solidFill>
                <a:srgbClr val="1D1D1B"/>
              </a:solidFill>
              <a:latin typeface="Montserrat Medium"/>
              <a:ea typeface="Montserrat Medium"/>
              <a:cs typeface="Montserrat Medium"/>
              <a:sym typeface="Montserrat Medium"/>
            </a:endParaRPr>
          </a:p>
        </p:txBody>
      </p:sp>
      <p:grpSp>
        <p:nvGrpSpPr>
          <p:cNvPr id="102" name="Google Shape;102;p20"/>
          <p:cNvGrpSpPr/>
          <p:nvPr/>
        </p:nvGrpSpPr>
        <p:grpSpPr>
          <a:xfrm>
            <a:off x="4875454" y="6643500"/>
            <a:ext cx="18700813" cy="1149300"/>
            <a:chOff x="4269990" y="8021650"/>
            <a:chExt cx="13130749" cy="1149300"/>
          </a:xfrm>
        </p:grpSpPr>
        <p:sp>
          <p:nvSpPr>
            <p:cNvPr id="103" name="Google Shape;103;p20"/>
            <p:cNvSpPr txBox="1"/>
            <p:nvPr/>
          </p:nvSpPr>
          <p:spPr>
            <a:xfrm>
              <a:off x="4269990" y="8021650"/>
              <a:ext cx="1005900" cy="11493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7146B"/>
                </a:buClr>
                <a:buSzPts val="6800"/>
                <a:buFont typeface="Arial"/>
                <a:buNone/>
              </a:pPr>
              <a:r>
                <a:rPr i="0" lang="fr" sz="6800" u="none" cap="none" strike="noStrike">
                  <a:solidFill>
                    <a:srgbClr val="46ECA4"/>
                  </a:solidFill>
                  <a:latin typeface="Montserrat ExtraBold"/>
                  <a:ea typeface="Montserrat ExtraBold"/>
                  <a:cs typeface="Montserrat ExtraBold"/>
                  <a:sym typeface="Montserrat ExtraBold"/>
                </a:rPr>
                <a:t>02</a:t>
              </a:r>
              <a:endParaRPr>
                <a:solidFill>
                  <a:srgbClr val="46ECA4"/>
                </a:solidFill>
                <a:latin typeface="Montserrat ExtraBold"/>
                <a:ea typeface="Montserrat ExtraBold"/>
                <a:cs typeface="Montserrat ExtraBold"/>
                <a:sym typeface="Montserrat ExtraBold"/>
              </a:endParaRPr>
            </a:p>
          </p:txBody>
        </p:sp>
        <p:sp>
          <p:nvSpPr>
            <p:cNvPr id="104" name="Google Shape;104;p20"/>
            <p:cNvSpPr txBox="1"/>
            <p:nvPr/>
          </p:nvSpPr>
          <p:spPr>
            <a:xfrm>
              <a:off x="6158538" y="8160250"/>
              <a:ext cx="112422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400"/>
                <a:buFont typeface="Arial"/>
                <a:buNone/>
              </a:pPr>
              <a:r>
                <a:rPr lang="fr" sz="5000">
                  <a:solidFill>
                    <a:srgbClr val="1D1D1B"/>
                  </a:solidFill>
                  <a:latin typeface="Montserrat SemiBold"/>
                  <a:ea typeface="Montserrat SemiBold"/>
                  <a:cs typeface="Montserrat SemiBold"/>
                  <a:sym typeface="Montserrat SemiBold"/>
                </a:rPr>
                <a:t>Les droits d’accès sur Linux</a:t>
              </a:r>
              <a:endParaRPr sz="5000">
                <a:solidFill>
                  <a:srgbClr val="1D1D1B"/>
                </a:solidFill>
                <a:latin typeface="Montserrat SemiBold"/>
                <a:ea typeface="Montserrat SemiBold"/>
                <a:cs typeface="Montserrat SemiBold"/>
                <a:sym typeface="Montserrat SemiBold"/>
              </a:endParaRPr>
            </a:p>
          </p:txBody>
        </p:sp>
      </p:grpSp>
      <p:grpSp>
        <p:nvGrpSpPr>
          <p:cNvPr id="105" name="Google Shape;105;p20"/>
          <p:cNvGrpSpPr/>
          <p:nvPr/>
        </p:nvGrpSpPr>
        <p:grpSpPr>
          <a:xfrm>
            <a:off x="4875439" y="5166100"/>
            <a:ext cx="15835087" cy="1149300"/>
            <a:chOff x="4269994" y="6149551"/>
            <a:chExt cx="15105492" cy="1149300"/>
          </a:xfrm>
        </p:grpSpPr>
        <p:sp>
          <p:nvSpPr>
            <p:cNvPr id="106" name="Google Shape;106;p20"/>
            <p:cNvSpPr txBox="1"/>
            <p:nvPr/>
          </p:nvSpPr>
          <p:spPr>
            <a:xfrm>
              <a:off x="4269994" y="6149551"/>
              <a:ext cx="1195800" cy="11493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7146B"/>
                </a:buClr>
                <a:buSzPts val="6800"/>
                <a:buFont typeface="Arial"/>
                <a:buNone/>
              </a:pPr>
              <a:r>
                <a:rPr i="0" lang="fr" sz="6800" u="none" cap="none" strike="noStrike">
                  <a:solidFill>
                    <a:srgbClr val="46ECA4"/>
                  </a:solidFill>
                  <a:latin typeface="Montserrat ExtraBold"/>
                  <a:ea typeface="Montserrat ExtraBold"/>
                  <a:cs typeface="Montserrat ExtraBold"/>
                  <a:sym typeface="Montserrat ExtraBold"/>
                </a:rPr>
                <a:t>01</a:t>
              </a:r>
              <a:endParaRPr>
                <a:solidFill>
                  <a:srgbClr val="46ECA4"/>
                </a:solidFill>
                <a:latin typeface="Montserrat ExtraBold"/>
                <a:ea typeface="Montserrat ExtraBold"/>
                <a:cs typeface="Montserrat ExtraBold"/>
                <a:sym typeface="Montserrat ExtraBold"/>
              </a:endParaRPr>
            </a:p>
          </p:txBody>
        </p:sp>
        <p:sp>
          <p:nvSpPr>
            <p:cNvPr id="107" name="Google Shape;107;p20"/>
            <p:cNvSpPr txBox="1"/>
            <p:nvPr/>
          </p:nvSpPr>
          <p:spPr>
            <a:xfrm>
              <a:off x="6849586" y="6288151"/>
              <a:ext cx="125259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400"/>
                <a:buFont typeface="Arial"/>
                <a:buNone/>
              </a:pPr>
              <a:r>
                <a:rPr lang="fr" sz="5000">
                  <a:solidFill>
                    <a:srgbClr val="1D1D1B"/>
                  </a:solidFill>
                  <a:latin typeface="Montserrat SemiBold"/>
                  <a:ea typeface="Montserrat SemiBold"/>
                  <a:cs typeface="Montserrat SemiBold"/>
                  <a:sym typeface="Montserrat SemiBold"/>
                </a:rPr>
                <a:t>Définition</a:t>
              </a:r>
              <a:endParaRPr sz="5000">
                <a:solidFill>
                  <a:srgbClr val="1D1D1B"/>
                </a:solidFill>
                <a:latin typeface="Montserrat SemiBold"/>
                <a:ea typeface="Montserrat SemiBold"/>
                <a:cs typeface="Montserrat SemiBold"/>
                <a:sym typeface="Montserrat SemiBold"/>
              </a:endParaRPr>
            </a:p>
          </p:txBody>
        </p:sp>
      </p:grpSp>
      <p:cxnSp>
        <p:nvCxnSpPr>
          <p:cNvPr id="108" name="Google Shape;108;p20"/>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grpSp>
        <p:nvGrpSpPr>
          <p:cNvPr id="109" name="Google Shape;109;p20"/>
          <p:cNvGrpSpPr/>
          <p:nvPr/>
        </p:nvGrpSpPr>
        <p:grpSpPr>
          <a:xfrm>
            <a:off x="4875460" y="8120900"/>
            <a:ext cx="18701039" cy="1149300"/>
            <a:chOff x="4269994" y="8021650"/>
            <a:chExt cx="13130908" cy="1149300"/>
          </a:xfrm>
        </p:grpSpPr>
        <p:sp>
          <p:nvSpPr>
            <p:cNvPr id="110" name="Google Shape;110;p20"/>
            <p:cNvSpPr txBox="1"/>
            <p:nvPr/>
          </p:nvSpPr>
          <p:spPr>
            <a:xfrm>
              <a:off x="4269994" y="8021650"/>
              <a:ext cx="1573800" cy="11493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7146B"/>
                </a:buClr>
                <a:buSzPts val="6800"/>
                <a:buFont typeface="Arial"/>
                <a:buNone/>
              </a:pPr>
              <a:r>
                <a:rPr i="0" lang="fr" sz="6800" u="none" cap="none" strike="noStrike">
                  <a:solidFill>
                    <a:srgbClr val="46ECA4"/>
                  </a:solidFill>
                  <a:latin typeface="Montserrat ExtraBold"/>
                  <a:ea typeface="Montserrat ExtraBold"/>
                  <a:cs typeface="Montserrat ExtraBold"/>
                  <a:sym typeface="Montserrat ExtraBold"/>
                </a:rPr>
                <a:t>03</a:t>
              </a:r>
              <a:endParaRPr>
                <a:solidFill>
                  <a:srgbClr val="46ECA4"/>
                </a:solidFill>
                <a:latin typeface="Montserrat ExtraBold"/>
                <a:ea typeface="Montserrat ExtraBold"/>
                <a:cs typeface="Montserrat ExtraBold"/>
                <a:sym typeface="Montserrat ExtraBold"/>
              </a:endParaRPr>
            </a:p>
          </p:txBody>
        </p:sp>
        <p:sp>
          <p:nvSpPr>
            <p:cNvPr id="111" name="Google Shape;111;p20"/>
            <p:cNvSpPr txBox="1"/>
            <p:nvPr/>
          </p:nvSpPr>
          <p:spPr>
            <a:xfrm>
              <a:off x="6174302" y="8160250"/>
              <a:ext cx="112266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rgbClr val="000000"/>
                </a:buClr>
                <a:buSzPts val="2400"/>
                <a:buFont typeface="Arial"/>
                <a:buNone/>
              </a:pPr>
              <a:r>
                <a:rPr lang="fr" sz="5000">
                  <a:solidFill>
                    <a:srgbClr val="1D1D1B"/>
                  </a:solidFill>
                  <a:latin typeface="Montserrat SemiBold"/>
                  <a:ea typeface="Montserrat SemiBold"/>
                  <a:cs typeface="Montserrat SemiBold"/>
                  <a:sym typeface="Montserrat SemiBold"/>
                </a:rPr>
                <a:t>Les droits d’accès sur Windows</a:t>
              </a:r>
              <a:endParaRPr sz="5000">
                <a:solidFill>
                  <a:srgbClr val="1D1D1B"/>
                </a:solidFill>
                <a:latin typeface="Montserrat SemiBold"/>
                <a:ea typeface="Montserrat SemiBold"/>
                <a:cs typeface="Montserrat SemiBold"/>
                <a:sym typeface="Montserrat SemiBold"/>
              </a:endParaRPr>
            </a:p>
          </p:txBody>
        </p:sp>
      </p:grpSp>
      <p:grpSp>
        <p:nvGrpSpPr>
          <p:cNvPr id="112" name="Google Shape;112;p20"/>
          <p:cNvGrpSpPr/>
          <p:nvPr/>
        </p:nvGrpSpPr>
        <p:grpSpPr>
          <a:xfrm>
            <a:off x="4875460" y="9598300"/>
            <a:ext cx="18700806" cy="1149300"/>
            <a:chOff x="4269994" y="8021650"/>
            <a:chExt cx="13130744" cy="1149300"/>
          </a:xfrm>
        </p:grpSpPr>
        <p:sp>
          <p:nvSpPr>
            <p:cNvPr id="113" name="Google Shape;113;p20"/>
            <p:cNvSpPr txBox="1"/>
            <p:nvPr/>
          </p:nvSpPr>
          <p:spPr>
            <a:xfrm>
              <a:off x="4269994" y="8021650"/>
              <a:ext cx="1573800" cy="11493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7146B"/>
                </a:buClr>
                <a:buSzPts val="6800"/>
                <a:buFont typeface="Arial"/>
                <a:buNone/>
              </a:pPr>
              <a:r>
                <a:rPr i="0" lang="fr" sz="6800" u="none" cap="none" strike="noStrike">
                  <a:solidFill>
                    <a:srgbClr val="46ECA4"/>
                  </a:solidFill>
                  <a:latin typeface="Montserrat ExtraBold"/>
                  <a:ea typeface="Montserrat ExtraBold"/>
                  <a:cs typeface="Montserrat ExtraBold"/>
                  <a:sym typeface="Montserrat ExtraBold"/>
                </a:rPr>
                <a:t>04</a:t>
              </a:r>
              <a:endParaRPr>
                <a:solidFill>
                  <a:srgbClr val="46ECA4"/>
                </a:solidFill>
                <a:latin typeface="Montserrat ExtraBold"/>
                <a:ea typeface="Montserrat ExtraBold"/>
                <a:cs typeface="Montserrat ExtraBold"/>
                <a:sym typeface="Montserrat ExtraBold"/>
              </a:endParaRPr>
            </a:p>
          </p:txBody>
        </p:sp>
        <p:sp>
          <p:nvSpPr>
            <p:cNvPr id="114" name="Google Shape;114;p20"/>
            <p:cNvSpPr txBox="1"/>
            <p:nvPr/>
          </p:nvSpPr>
          <p:spPr>
            <a:xfrm>
              <a:off x="6158538" y="8160250"/>
              <a:ext cx="112422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400"/>
                <a:buFont typeface="Arial"/>
                <a:buNone/>
              </a:pPr>
              <a:r>
                <a:rPr lang="fr" sz="5000">
                  <a:solidFill>
                    <a:srgbClr val="1D1D1B"/>
                  </a:solidFill>
                  <a:latin typeface="Montserrat SemiBold"/>
                  <a:ea typeface="Montserrat SemiBold"/>
                  <a:cs typeface="Montserrat SemiBold"/>
                  <a:sym typeface="Montserrat SemiBold"/>
                </a:rPr>
                <a:t>Répertoire personnel</a:t>
              </a:r>
              <a:endParaRPr sz="5000">
                <a:solidFill>
                  <a:srgbClr val="1D1D1B"/>
                </a:solidFill>
                <a:latin typeface="Montserrat SemiBold"/>
                <a:ea typeface="Montserrat SemiBold"/>
                <a:cs typeface="Montserrat SemiBold"/>
                <a:sym typeface="Montserrat SemiBold"/>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47"/>
          <p:cNvPicPr preferRelativeResize="0"/>
          <p:nvPr/>
        </p:nvPicPr>
        <p:blipFill>
          <a:blip r:embed="rId3">
            <a:alphaModFix amt="15000"/>
          </a:blip>
          <a:stretch>
            <a:fillRect/>
          </a:stretch>
        </p:blipFill>
        <p:spPr>
          <a:xfrm>
            <a:off x="-920764" y="-2786586"/>
            <a:ext cx="27386279" cy="19985572"/>
          </a:xfrm>
          <a:prstGeom prst="rect">
            <a:avLst/>
          </a:prstGeom>
          <a:noFill/>
          <a:ln>
            <a:noFill/>
          </a:ln>
        </p:spPr>
      </p:pic>
      <p:pic>
        <p:nvPicPr>
          <p:cNvPr descr="black_card.png" id="561" name="Google Shape;561;p47"/>
          <p:cNvPicPr preferRelativeResize="0"/>
          <p:nvPr/>
        </p:nvPicPr>
        <p:blipFill rotWithShape="1">
          <a:blip r:embed="rId4">
            <a:alphaModFix/>
          </a:blip>
          <a:srcRect b="0" l="0" r="0" t="0"/>
          <a:stretch/>
        </p:blipFill>
        <p:spPr>
          <a:xfrm>
            <a:off x="372660" y="550970"/>
            <a:ext cx="1202682" cy="1604584"/>
          </a:xfrm>
          <a:prstGeom prst="rect">
            <a:avLst/>
          </a:prstGeom>
          <a:noFill/>
          <a:ln>
            <a:noFill/>
          </a:ln>
        </p:spPr>
      </p:pic>
      <p:cxnSp>
        <p:nvCxnSpPr>
          <p:cNvPr id="562" name="Google Shape;562;p47"/>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563" name="Google Shape;563;p47"/>
          <p:cNvSpPr txBox="1"/>
          <p:nvPr/>
        </p:nvSpPr>
        <p:spPr>
          <a:xfrm>
            <a:off x="4269994" y="6597050"/>
            <a:ext cx="1195800" cy="318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7146B"/>
              </a:buClr>
              <a:buSzPts val="6800"/>
              <a:buFont typeface="Arial"/>
              <a:buNone/>
            </a:pPr>
            <a:r>
              <a:t/>
            </a:r>
            <a:endParaRPr>
              <a:solidFill>
                <a:srgbClr val="46ECA4"/>
              </a:solidFill>
              <a:latin typeface="Montserrat ExtraBold"/>
              <a:ea typeface="Montserrat ExtraBold"/>
              <a:cs typeface="Montserrat ExtraBold"/>
              <a:sym typeface="Montserrat ExtraBold"/>
            </a:endParaRPr>
          </a:p>
        </p:txBody>
      </p:sp>
      <p:sp>
        <p:nvSpPr>
          <p:cNvPr id="564" name="Google Shape;564;p47"/>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565" name="Google Shape;565;p47"/>
          <p:cNvSpPr txBox="1"/>
          <p:nvPr/>
        </p:nvSpPr>
        <p:spPr>
          <a:xfrm>
            <a:off x="1763925" y="3075900"/>
            <a:ext cx="20741100" cy="872100"/>
          </a:xfrm>
          <a:prstGeom prst="rect">
            <a:avLst/>
          </a:prstGeom>
          <a:noFill/>
          <a:ln>
            <a:noFill/>
          </a:ln>
        </p:spPr>
        <p:txBody>
          <a:bodyPr anchorCtr="0" anchor="ctr" bIns="50800" lIns="50800" spcFirstLastPara="1" rIns="50800" wrap="square" tIns="50800">
            <a:noAutofit/>
          </a:bodyPr>
          <a:lstStyle/>
          <a:p>
            <a:pPr indent="0" lvl="0" marL="0" rtl="0" algn="ctr">
              <a:spcBef>
                <a:spcPts val="0"/>
              </a:spcBef>
              <a:spcAft>
                <a:spcPts val="0"/>
              </a:spcAft>
              <a:buNone/>
            </a:pPr>
            <a:r>
              <a:rPr lang="fr" sz="10000">
                <a:solidFill>
                  <a:srgbClr val="1D1D1B"/>
                </a:solidFill>
                <a:latin typeface="Montserrat SemiBold"/>
                <a:ea typeface="Montserrat SemiBold"/>
                <a:cs typeface="Montserrat SemiBold"/>
                <a:sym typeface="Montserrat SemiBold"/>
              </a:rPr>
              <a:t>Répertoire personnel</a:t>
            </a:r>
            <a:endParaRPr sz="10000">
              <a:solidFill>
                <a:srgbClr val="1D1D1B"/>
              </a:solidFill>
              <a:latin typeface="Montserrat SemiBold"/>
              <a:ea typeface="Montserrat SemiBold"/>
              <a:cs typeface="Montserrat SemiBold"/>
              <a:sym typeface="Montserrat SemiBold"/>
            </a:endParaRPr>
          </a:p>
        </p:txBody>
      </p:sp>
      <p:sp>
        <p:nvSpPr>
          <p:cNvPr id="566" name="Google Shape;566;p47"/>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567" name="Google Shape;567;p47"/>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568" name="Google Shape;568;p47"/>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569" name="Google Shape;569;p47"/>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570" name="Google Shape;570;p47"/>
          <p:cNvSpPr/>
          <p:nvPr/>
        </p:nvSpPr>
        <p:spPr>
          <a:xfrm>
            <a:off x="17889983" y="1321491"/>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571" name="Google Shape;571;p47"/>
          <p:cNvPicPr preferRelativeResize="0"/>
          <p:nvPr/>
        </p:nvPicPr>
        <p:blipFill rotWithShape="1">
          <a:blip r:embed="rId5">
            <a:alphaModFix/>
          </a:blip>
          <a:srcRect b="2234" l="0" r="0" t="12477"/>
          <a:stretch/>
        </p:blipFill>
        <p:spPr>
          <a:xfrm>
            <a:off x="8489263" y="5247625"/>
            <a:ext cx="7392875" cy="630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descr="black_card.png" id="576" name="Google Shape;576;p48"/>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577" name="Google Shape;577;p48"/>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578" name="Google Shape;578;p48"/>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Définition</a:t>
            </a:r>
            <a:endParaRPr sz="5000">
              <a:solidFill>
                <a:srgbClr val="1D1D1B"/>
              </a:solidFill>
              <a:latin typeface="Montserrat ExtraBold"/>
              <a:ea typeface="Montserrat ExtraBold"/>
              <a:cs typeface="Montserrat ExtraBold"/>
              <a:sym typeface="Montserrat ExtraBold"/>
            </a:endParaRPr>
          </a:p>
        </p:txBody>
      </p:sp>
      <p:sp>
        <p:nvSpPr>
          <p:cNvPr id="579" name="Google Shape;579;p48"/>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/home/ - C:\Users\</a:t>
            </a:r>
            <a:endParaRPr sz="2800">
              <a:solidFill>
                <a:srgbClr val="1D1D1B"/>
              </a:solidFill>
              <a:latin typeface="Montserrat Medium"/>
              <a:ea typeface="Montserrat Medium"/>
              <a:cs typeface="Montserrat Medium"/>
              <a:sym typeface="Montserrat Medium"/>
            </a:endParaRPr>
          </a:p>
        </p:txBody>
      </p:sp>
      <p:cxnSp>
        <p:nvCxnSpPr>
          <p:cNvPr id="580" name="Google Shape;580;p48"/>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581" name="Google Shape;581;p48"/>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Le répertoire personnel stocke les dossiers utilisateurs</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Il est créé automatiquement pour chaque nouvel utilisateur</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L'utilisateur peut y stocker ses données personnelles</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Différent du répertoire individuel (point de vue juridique)</a:t>
            </a:r>
            <a:endParaRPr sz="5000">
              <a:latin typeface="Proxima Nova"/>
              <a:ea typeface="Proxima Nova"/>
              <a:cs typeface="Proxima Nova"/>
              <a:sym typeface="Proxima Nova"/>
            </a:endParaRPr>
          </a:p>
        </p:txBody>
      </p:sp>
      <p:sp>
        <p:nvSpPr>
          <p:cNvPr id="582" name="Google Shape;582;p48"/>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583" name="Google Shape;583;p48"/>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584" name="Google Shape;584;p48"/>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585" name="Google Shape;585;p48"/>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586" name="Google Shape;586;p48"/>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587" name="Google Shape;587;p48"/>
          <p:cNvSpPr/>
          <p:nvPr/>
        </p:nvSpPr>
        <p:spPr>
          <a:xfrm>
            <a:off x="17889983" y="1321491"/>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descr="black_card.png" id="592" name="Google Shape;592;p49"/>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593" name="Google Shape;593;p49"/>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594" name="Google Shape;594;p49"/>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Sur Linux</a:t>
            </a:r>
            <a:endParaRPr sz="5000">
              <a:solidFill>
                <a:srgbClr val="1D1D1B"/>
              </a:solidFill>
              <a:latin typeface="Montserrat ExtraBold"/>
              <a:ea typeface="Montserrat ExtraBold"/>
              <a:cs typeface="Montserrat ExtraBold"/>
              <a:sym typeface="Montserrat ExtraBold"/>
            </a:endParaRPr>
          </a:p>
        </p:txBody>
      </p:sp>
      <p:sp>
        <p:nvSpPr>
          <p:cNvPr id="595" name="Google Shape;595;p49"/>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Chez le pingouin</a:t>
            </a:r>
            <a:endParaRPr sz="2800">
              <a:solidFill>
                <a:srgbClr val="1D1D1B"/>
              </a:solidFill>
              <a:latin typeface="Montserrat Medium"/>
              <a:ea typeface="Montserrat Medium"/>
              <a:cs typeface="Montserrat Medium"/>
              <a:sym typeface="Montserrat Medium"/>
            </a:endParaRPr>
          </a:p>
        </p:txBody>
      </p:sp>
      <p:cxnSp>
        <p:nvCxnSpPr>
          <p:cNvPr id="596" name="Google Shape;596;p49"/>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597" name="Google Shape;597;p49"/>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Le répertoire de chaque utilisateur est sous /home</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Par exemple le répertoire personnel de l’utilisateur wilder est sous /home/wilder</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Exception pour root qui a son répertoire sous /root</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Raccourci shell : ~ </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Paramètre par défaut de cd</a:t>
            </a:r>
            <a:endParaRPr sz="5000">
              <a:latin typeface="Proxima Nova"/>
              <a:ea typeface="Proxima Nova"/>
              <a:cs typeface="Proxima Nova"/>
              <a:sym typeface="Proxima Nova"/>
            </a:endParaRPr>
          </a:p>
        </p:txBody>
      </p:sp>
      <p:sp>
        <p:nvSpPr>
          <p:cNvPr id="598" name="Google Shape;598;p49"/>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599" name="Google Shape;599;p49"/>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600" name="Google Shape;600;p49"/>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601" name="Google Shape;601;p49"/>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602" name="Google Shape;602;p49"/>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603" name="Google Shape;603;p49"/>
          <p:cNvSpPr/>
          <p:nvPr/>
        </p:nvSpPr>
        <p:spPr>
          <a:xfrm>
            <a:off x="17889983" y="1321491"/>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descr="black_card.png" id="608" name="Google Shape;608;p50"/>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609" name="Google Shape;609;p50"/>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610" name="Google Shape;610;p50"/>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Contenu de /home/xxx</a:t>
            </a:r>
            <a:endParaRPr sz="5000">
              <a:solidFill>
                <a:srgbClr val="1D1D1B"/>
              </a:solidFill>
              <a:latin typeface="Montserrat ExtraBold"/>
              <a:ea typeface="Montserrat ExtraBold"/>
              <a:cs typeface="Montserrat ExtraBold"/>
              <a:sym typeface="Montserrat ExtraBold"/>
            </a:endParaRPr>
          </a:p>
        </p:txBody>
      </p:sp>
      <p:sp>
        <p:nvSpPr>
          <p:cNvPr id="611" name="Google Shape;611;p50"/>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Le contenu</a:t>
            </a:r>
            <a:endParaRPr sz="2800">
              <a:solidFill>
                <a:srgbClr val="1D1D1B"/>
              </a:solidFill>
              <a:latin typeface="Montserrat Medium"/>
              <a:ea typeface="Montserrat Medium"/>
              <a:cs typeface="Montserrat Medium"/>
              <a:sym typeface="Montserrat Medium"/>
            </a:endParaRPr>
          </a:p>
        </p:txBody>
      </p:sp>
      <p:cxnSp>
        <p:nvCxnSpPr>
          <p:cNvPr id="612" name="Google Shape;612;p50"/>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613" name="Google Shape;613;p50"/>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614" name="Google Shape;614;p50"/>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615" name="Google Shape;615;p50"/>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616" name="Google Shape;616;p50"/>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617" name="Google Shape;617;p50"/>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618" name="Google Shape;618;p50"/>
          <p:cNvSpPr/>
          <p:nvPr/>
        </p:nvSpPr>
        <p:spPr>
          <a:xfrm>
            <a:off x="17889983" y="1321491"/>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9" name="Google Shape;619;p50"/>
          <p:cNvSpPr/>
          <p:nvPr/>
        </p:nvSpPr>
        <p:spPr>
          <a:xfrm>
            <a:off x="3622350" y="4589976"/>
            <a:ext cx="19348200" cy="8043300"/>
          </a:xfrm>
          <a:prstGeom prst="roundRect">
            <a:avLst>
              <a:gd fmla="val 3257" name="adj"/>
            </a:avLst>
          </a:prstGeom>
          <a:solidFill>
            <a:srgbClr val="3B424E"/>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Clr>
                <a:srgbClr val="000000"/>
              </a:buClr>
              <a:buSzPts val="1100"/>
              <a:buFont typeface="Arial"/>
              <a:buNone/>
            </a:pPr>
            <a:r>
              <a:rPr lang="fr" sz="3900">
                <a:solidFill>
                  <a:srgbClr val="0F9D58"/>
                </a:solidFill>
                <a:latin typeface="Courier New"/>
                <a:ea typeface="Courier New"/>
                <a:cs typeface="Courier New"/>
                <a:sym typeface="Courier New"/>
              </a:rPr>
              <a:t>wilder@Ubuntu</a:t>
            </a:r>
            <a:r>
              <a:rPr lang="fr" sz="3900">
                <a:solidFill>
                  <a:srgbClr val="FFFFFF"/>
                </a:solidFill>
                <a:latin typeface="Courier New"/>
                <a:ea typeface="Courier New"/>
                <a:cs typeface="Courier New"/>
                <a:sym typeface="Courier New"/>
              </a:rPr>
              <a:t>:</a:t>
            </a:r>
            <a:r>
              <a:rPr lang="fr" sz="3900">
                <a:solidFill>
                  <a:srgbClr val="0277BD"/>
                </a:solidFill>
                <a:latin typeface="Courier New"/>
                <a:ea typeface="Courier New"/>
                <a:cs typeface="Courier New"/>
                <a:sym typeface="Courier New"/>
              </a:rPr>
              <a:t>~</a:t>
            </a:r>
            <a:r>
              <a:rPr lang="fr" sz="3900">
                <a:solidFill>
                  <a:srgbClr val="FFFFFF"/>
                </a:solidFill>
                <a:latin typeface="Courier New"/>
                <a:ea typeface="Courier New"/>
                <a:cs typeface="Courier New"/>
                <a:sym typeface="Courier New"/>
              </a:rPr>
              <a:t>$ ls -l /home/wilder</a:t>
            </a:r>
            <a:endParaRPr sz="39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total 36</a:t>
            </a:r>
            <a:endParaRPr sz="39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drwxr-xr-x  2 wilder wilder 4096 juin  26 02:09 </a:t>
            </a:r>
            <a:r>
              <a:rPr lang="fr" sz="3900">
                <a:solidFill>
                  <a:srgbClr val="4285F4"/>
                </a:solidFill>
                <a:latin typeface="Courier New"/>
                <a:ea typeface="Courier New"/>
                <a:cs typeface="Courier New"/>
                <a:sym typeface="Courier New"/>
              </a:rPr>
              <a:t>Bureau</a:t>
            </a:r>
            <a:endParaRPr sz="3900">
              <a:solidFill>
                <a:srgbClr val="4285F4"/>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drwxr-xr-x  2 wilder wilder 4096 juin  26 02:09 </a:t>
            </a:r>
            <a:r>
              <a:rPr lang="fr" sz="3900">
                <a:solidFill>
                  <a:srgbClr val="4285F4"/>
                </a:solidFill>
                <a:latin typeface="Courier New"/>
                <a:ea typeface="Courier New"/>
                <a:cs typeface="Courier New"/>
                <a:sym typeface="Courier New"/>
              </a:rPr>
              <a:t>Documents</a:t>
            </a:r>
            <a:endParaRPr sz="3900">
              <a:solidFill>
                <a:srgbClr val="4285F4"/>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drwxr-xr-x  2 wilder wilder 4096 juin  26 02:09 </a:t>
            </a:r>
            <a:r>
              <a:rPr lang="fr" sz="3900">
                <a:solidFill>
                  <a:srgbClr val="4285F4"/>
                </a:solidFill>
                <a:latin typeface="Courier New"/>
                <a:ea typeface="Courier New"/>
                <a:cs typeface="Courier New"/>
                <a:sym typeface="Courier New"/>
              </a:rPr>
              <a:t>Images</a:t>
            </a:r>
            <a:endParaRPr sz="3900">
              <a:solidFill>
                <a:srgbClr val="4285F4"/>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drwxr-xr-x  2 wilder wilder 4096 juin  26 02:09 </a:t>
            </a:r>
            <a:r>
              <a:rPr lang="fr" sz="3900">
                <a:solidFill>
                  <a:srgbClr val="4285F4"/>
                </a:solidFill>
                <a:latin typeface="Courier New"/>
                <a:ea typeface="Courier New"/>
                <a:cs typeface="Courier New"/>
                <a:sym typeface="Courier New"/>
              </a:rPr>
              <a:t>Modèles</a:t>
            </a:r>
            <a:endParaRPr sz="3900">
              <a:solidFill>
                <a:srgbClr val="4285F4"/>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drwxr-xr-x  2 wilder wilder 4096 juin  26 02:09 </a:t>
            </a:r>
            <a:r>
              <a:rPr lang="fr" sz="3900">
                <a:solidFill>
                  <a:srgbClr val="4285F4"/>
                </a:solidFill>
                <a:latin typeface="Courier New"/>
                <a:ea typeface="Courier New"/>
                <a:cs typeface="Courier New"/>
                <a:sym typeface="Courier New"/>
              </a:rPr>
              <a:t>Musique</a:t>
            </a:r>
            <a:endParaRPr sz="3900">
              <a:solidFill>
                <a:srgbClr val="4285F4"/>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drwxr-xr-x  2 wilder wilder 4096 juin  26 02:09 </a:t>
            </a:r>
            <a:r>
              <a:rPr lang="fr" sz="3900">
                <a:solidFill>
                  <a:srgbClr val="4285F4"/>
                </a:solidFill>
                <a:latin typeface="Courier New"/>
                <a:ea typeface="Courier New"/>
                <a:cs typeface="Courier New"/>
                <a:sym typeface="Courier New"/>
              </a:rPr>
              <a:t>Public</a:t>
            </a:r>
            <a:endParaRPr sz="3900">
              <a:solidFill>
                <a:srgbClr val="4285F4"/>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drwx------  3 wilder wilder 4096 juin  26 02:09 </a:t>
            </a:r>
            <a:r>
              <a:rPr lang="fr" sz="3900">
                <a:solidFill>
                  <a:srgbClr val="4285F4"/>
                </a:solidFill>
                <a:latin typeface="Courier New"/>
                <a:ea typeface="Courier New"/>
                <a:cs typeface="Courier New"/>
                <a:sym typeface="Courier New"/>
              </a:rPr>
              <a:t>snap</a:t>
            </a:r>
            <a:endParaRPr sz="3900">
              <a:solidFill>
                <a:srgbClr val="4285F4"/>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drwxr-xr-x  2 wilder wilder 4096 juin  26 02:09 </a:t>
            </a:r>
            <a:r>
              <a:rPr lang="fr" sz="3900">
                <a:solidFill>
                  <a:srgbClr val="4285F4"/>
                </a:solidFill>
                <a:latin typeface="Courier New"/>
                <a:ea typeface="Courier New"/>
                <a:cs typeface="Courier New"/>
                <a:sym typeface="Courier New"/>
              </a:rPr>
              <a:t>Téléchargements</a:t>
            </a:r>
            <a:endParaRPr sz="3900">
              <a:solidFill>
                <a:srgbClr val="4285F4"/>
              </a:solidFill>
              <a:latin typeface="Courier New"/>
              <a:ea typeface="Courier New"/>
              <a:cs typeface="Courier New"/>
              <a:sym typeface="Courier New"/>
            </a:endParaRPr>
          </a:p>
          <a:p>
            <a:pPr indent="0" lvl="0" marL="0" rtl="0" algn="l">
              <a:spcBef>
                <a:spcPts val="0"/>
              </a:spcBef>
              <a:spcAft>
                <a:spcPts val="0"/>
              </a:spcAft>
              <a:buNone/>
            </a:pPr>
            <a:r>
              <a:rPr lang="fr" sz="3900">
                <a:solidFill>
                  <a:srgbClr val="FFFFFF"/>
                </a:solidFill>
                <a:latin typeface="Courier New"/>
                <a:ea typeface="Courier New"/>
                <a:cs typeface="Courier New"/>
                <a:sym typeface="Courier New"/>
              </a:rPr>
              <a:t>drwxr-xr-x  2 wilder wilder 4096 juin  26 02:09 </a:t>
            </a:r>
            <a:r>
              <a:rPr lang="fr" sz="3900">
                <a:solidFill>
                  <a:srgbClr val="4285F4"/>
                </a:solidFill>
                <a:latin typeface="Courier New"/>
                <a:ea typeface="Courier New"/>
                <a:cs typeface="Courier New"/>
                <a:sym typeface="Courier New"/>
              </a:rPr>
              <a:t>Vidéos</a:t>
            </a:r>
            <a:endParaRPr sz="3900">
              <a:solidFill>
                <a:srgbClr val="4285F4"/>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descr="black_card.png" id="624" name="Google Shape;624;p51"/>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625" name="Google Shape;625;p51"/>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626" name="Google Shape;626;p51"/>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Sur Windows</a:t>
            </a:r>
            <a:endParaRPr sz="5000">
              <a:solidFill>
                <a:srgbClr val="1D1D1B"/>
              </a:solidFill>
              <a:latin typeface="Montserrat ExtraBold"/>
              <a:ea typeface="Montserrat ExtraBold"/>
              <a:cs typeface="Montserrat ExtraBold"/>
              <a:sym typeface="Montserrat ExtraBold"/>
            </a:endParaRPr>
          </a:p>
        </p:txBody>
      </p:sp>
      <p:sp>
        <p:nvSpPr>
          <p:cNvPr id="627" name="Google Shape;627;p51"/>
          <p:cNvSpPr txBox="1"/>
          <p:nvPr/>
        </p:nvSpPr>
        <p:spPr>
          <a:xfrm>
            <a:off x="949225" y="4632400"/>
            <a:ext cx="3954300" cy="5337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A la fenêtre</a:t>
            </a:r>
            <a:endParaRPr sz="2800">
              <a:solidFill>
                <a:srgbClr val="1D1D1B"/>
              </a:solidFill>
              <a:latin typeface="Montserrat Medium"/>
              <a:ea typeface="Montserrat Medium"/>
              <a:cs typeface="Montserrat Medium"/>
              <a:sym typeface="Montserrat Medium"/>
            </a:endParaRPr>
          </a:p>
        </p:txBody>
      </p:sp>
      <p:cxnSp>
        <p:nvCxnSpPr>
          <p:cNvPr id="628" name="Google Shape;628;p51"/>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629" name="Google Shape;629;p51"/>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Le répertoire de chaque utilisateur (même l’administrateur) est sous </a:t>
            </a:r>
            <a:r>
              <a:rPr b="1" lang="fr" sz="5000">
                <a:latin typeface="Proxima Nova"/>
                <a:ea typeface="Proxima Nova"/>
                <a:cs typeface="Proxima Nova"/>
                <a:sym typeface="Proxima Nova"/>
              </a:rPr>
              <a:t>C:\Users\</a:t>
            </a:r>
            <a:endParaRPr b="1"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Par exemple le répertoire personnel de l’utilisateur wilder1 est sous c:\Users\wilder1</a:t>
            </a:r>
            <a:endParaRPr sz="5000">
              <a:latin typeface="Proxima Nova"/>
              <a:ea typeface="Proxima Nova"/>
              <a:cs typeface="Proxima Nova"/>
              <a:sym typeface="Proxima Nova"/>
            </a:endParaRPr>
          </a:p>
        </p:txBody>
      </p:sp>
      <p:sp>
        <p:nvSpPr>
          <p:cNvPr id="630" name="Google Shape;630;p51"/>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631" name="Google Shape;631;p51"/>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632" name="Google Shape;632;p51"/>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633" name="Google Shape;633;p51"/>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634" name="Google Shape;634;p51"/>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635" name="Google Shape;635;p51"/>
          <p:cNvSpPr/>
          <p:nvPr/>
        </p:nvSpPr>
        <p:spPr>
          <a:xfrm>
            <a:off x="17889983" y="1321491"/>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descr="black_card.png" id="640" name="Google Shape;640;p52"/>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641" name="Google Shape;641;p52"/>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642" name="Google Shape;642;p52"/>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5000">
                <a:solidFill>
                  <a:srgbClr val="1D1D1B"/>
                </a:solidFill>
                <a:latin typeface="Montserrat ExtraBold"/>
                <a:ea typeface="Montserrat ExtraBold"/>
                <a:cs typeface="Montserrat ExtraBold"/>
                <a:sym typeface="Montserrat ExtraBold"/>
              </a:rPr>
              <a:t>Contenu de c:\Users\xxx</a:t>
            </a:r>
            <a:endParaRPr sz="5000">
              <a:solidFill>
                <a:srgbClr val="1D1D1B"/>
              </a:solidFill>
              <a:latin typeface="Montserrat ExtraBold"/>
              <a:ea typeface="Montserrat ExtraBold"/>
              <a:cs typeface="Montserrat ExtraBold"/>
              <a:sym typeface="Montserrat ExtraBold"/>
            </a:endParaRPr>
          </a:p>
        </p:txBody>
      </p:sp>
      <p:sp>
        <p:nvSpPr>
          <p:cNvPr id="643" name="Google Shape;643;p52"/>
          <p:cNvSpPr txBox="1"/>
          <p:nvPr/>
        </p:nvSpPr>
        <p:spPr>
          <a:xfrm>
            <a:off x="949225" y="4632400"/>
            <a:ext cx="3954300" cy="13956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Le contenu</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p:txBody>
      </p:sp>
      <p:cxnSp>
        <p:nvCxnSpPr>
          <p:cNvPr id="644" name="Google Shape;644;p52"/>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645" name="Google Shape;645;p52"/>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646" name="Google Shape;646;p52"/>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647" name="Google Shape;647;p52"/>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648" name="Google Shape;648;p52"/>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649" name="Google Shape;649;p52"/>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650" name="Google Shape;650;p52"/>
          <p:cNvSpPr/>
          <p:nvPr/>
        </p:nvSpPr>
        <p:spPr>
          <a:xfrm>
            <a:off x="17889983" y="1321491"/>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1" name="Google Shape;651;p52"/>
          <p:cNvSpPr/>
          <p:nvPr/>
        </p:nvSpPr>
        <p:spPr>
          <a:xfrm>
            <a:off x="3681000" y="4632400"/>
            <a:ext cx="19289400" cy="8028600"/>
          </a:xfrm>
          <a:prstGeom prst="roundRect">
            <a:avLst>
              <a:gd fmla="val 3257" name="adj"/>
            </a:avLst>
          </a:prstGeom>
          <a:solidFill>
            <a:srgbClr val="1C4587"/>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None/>
            </a:pPr>
            <a:r>
              <a:rPr lang="fr" sz="2800">
                <a:solidFill>
                  <a:srgbClr val="FFFFFF"/>
                </a:solidFill>
              </a:rPr>
              <a:t>PS C:\&gt; Get-ChildItem -Path C:\Users\wilder</a:t>
            </a:r>
            <a:endParaRPr sz="2800">
              <a:solidFill>
                <a:srgbClr val="FFFFFF"/>
              </a:solidFill>
            </a:endParaRPr>
          </a:p>
          <a:p>
            <a:pPr indent="0" lvl="0" marL="0" rtl="0" algn="l">
              <a:spcBef>
                <a:spcPts val="0"/>
              </a:spcBef>
              <a:spcAft>
                <a:spcPts val="0"/>
              </a:spcAft>
              <a:buNone/>
            </a:pPr>
            <a:r>
              <a:t/>
            </a:r>
            <a:endParaRPr sz="2800">
              <a:solidFill>
                <a:srgbClr val="FFFFFF"/>
              </a:solidFill>
            </a:endParaRPr>
          </a:p>
          <a:p>
            <a:pPr indent="0" lvl="0" marL="0" rtl="0" algn="l">
              <a:spcBef>
                <a:spcPts val="0"/>
              </a:spcBef>
              <a:spcAft>
                <a:spcPts val="0"/>
              </a:spcAft>
              <a:buNone/>
            </a:pPr>
            <a:r>
              <a:rPr lang="fr" sz="2800">
                <a:solidFill>
                  <a:srgbClr val="FFFFFF"/>
                </a:solidFill>
              </a:rPr>
              <a:t>    Répertoire : C:\Users\wilder</a:t>
            </a:r>
            <a:endParaRPr sz="2800">
              <a:solidFill>
                <a:srgbClr val="FFFFFF"/>
              </a:solidFill>
            </a:endParaRPr>
          </a:p>
          <a:p>
            <a:pPr indent="0" lvl="0" marL="0" rtl="0" algn="l">
              <a:spcBef>
                <a:spcPts val="0"/>
              </a:spcBef>
              <a:spcAft>
                <a:spcPts val="0"/>
              </a:spcAft>
              <a:buNone/>
            </a:pPr>
            <a:r>
              <a:t/>
            </a:r>
            <a:endParaRPr sz="2800">
              <a:solidFill>
                <a:srgbClr val="FFFFFF"/>
              </a:solidFill>
            </a:endParaRPr>
          </a:p>
          <a:p>
            <a:pPr indent="0" lvl="0" marL="0" rtl="0" algn="l">
              <a:spcBef>
                <a:spcPts val="0"/>
              </a:spcBef>
              <a:spcAft>
                <a:spcPts val="0"/>
              </a:spcAft>
              <a:buNone/>
            </a:pPr>
            <a:r>
              <a:rPr lang="fr" sz="2800">
                <a:solidFill>
                  <a:srgbClr val="FFFFFF"/>
                </a:solidFill>
              </a:rPr>
              <a:t>Mode			LastWriteTime    	     Length 		Name                                                                                                          </a:t>
            </a:r>
            <a:endParaRPr sz="2800">
              <a:solidFill>
                <a:srgbClr val="FFFFFF"/>
              </a:solidFill>
            </a:endParaRPr>
          </a:p>
          <a:p>
            <a:pPr indent="0" lvl="0" marL="0" rtl="0" algn="l">
              <a:spcBef>
                <a:spcPts val="0"/>
              </a:spcBef>
              <a:spcAft>
                <a:spcPts val="0"/>
              </a:spcAft>
              <a:buNone/>
            </a:pPr>
            <a:r>
              <a:rPr lang="fr" sz="2800">
                <a:solidFill>
                  <a:srgbClr val="FFFFFF"/>
                </a:solidFill>
              </a:rPr>
              <a:t>----             	-------------        		 ------ 			----                                                                                                          </a:t>
            </a:r>
            <a:endParaRPr sz="2800">
              <a:solidFill>
                <a:srgbClr val="FFFFFF"/>
              </a:solidFill>
            </a:endParaRPr>
          </a:p>
          <a:p>
            <a:pPr indent="0" lvl="0" marL="0" rtl="0" algn="l">
              <a:spcBef>
                <a:spcPts val="0"/>
              </a:spcBef>
              <a:spcAft>
                <a:spcPts val="0"/>
              </a:spcAft>
              <a:buNone/>
            </a:pPr>
            <a:r>
              <a:rPr lang="fr" sz="2800">
                <a:solidFill>
                  <a:srgbClr val="FFFFFF"/>
                </a:solidFill>
              </a:rPr>
              <a:t>d-r---     		04/07/2022     			16:43			Contacts                                                                                                      </a:t>
            </a:r>
            <a:endParaRPr sz="2800">
              <a:solidFill>
                <a:srgbClr val="FFFFFF"/>
              </a:solidFill>
            </a:endParaRPr>
          </a:p>
          <a:p>
            <a:pPr indent="0" lvl="0" marL="0" rtl="0" algn="l">
              <a:spcBef>
                <a:spcPts val="0"/>
              </a:spcBef>
              <a:spcAft>
                <a:spcPts val="0"/>
              </a:spcAft>
              <a:buNone/>
            </a:pPr>
            <a:r>
              <a:rPr lang="fr" sz="2800">
                <a:solidFill>
                  <a:srgbClr val="FFFFFF"/>
                </a:solidFill>
              </a:rPr>
              <a:t>d-r---        	30/08/2022     			15:03			Desktop                                                                                                       </a:t>
            </a:r>
            <a:endParaRPr sz="2800">
              <a:solidFill>
                <a:srgbClr val="FFFFFF"/>
              </a:solidFill>
            </a:endParaRPr>
          </a:p>
          <a:p>
            <a:pPr indent="0" lvl="0" marL="0" rtl="0" algn="l">
              <a:spcBef>
                <a:spcPts val="0"/>
              </a:spcBef>
              <a:spcAft>
                <a:spcPts val="0"/>
              </a:spcAft>
              <a:buNone/>
            </a:pPr>
            <a:r>
              <a:rPr lang="fr" sz="2800">
                <a:solidFill>
                  <a:srgbClr val="FFFFFF"/>
                </a:solidFill>
              </a:rPr>
              <a:t>d-r---        	10/08/2022     			01:56			Documents                                                                                                     </a:t>
            </a:r>
            <a:endParaRPr sz="2800">
              <a:solidFill>
                <a:srgbClr val="FFFFFF"/>
              </a:solidFill>
            </a:endParaRPr>
          </a:p>
          <a:p>
            <a:pPr indent="0" lvl="0" marL="0" rtl="0" algn="l">
              <a:spcBef>
                <a:spcPts val="0"/>
              </a:spcBef>
              <a:spcAft>
                <a:spcPts val="0"/>
              </a:spcAft>
              <a:buNone/>
            </a:pPr>
            <a:r>
              <a:rPr lang="fr" sz="2800">
                <a:solidFill>
                  <a:srgbClr val="FFFFFF"/>
                </a:solidFill>
              </a:rPr>
              <a:t>d-r—			08/08/2022     			17:11			Downloads                                                                                                     </a:t>
            </a:r>
            <a:endParaRPr sz="2800">
              <a:solidFill>
                <a:srgbClr val="FFFFFF"/>
              </a:solidFill>
            </a:endParaRPr>
          </a:p>
          <a:p>
            <a:pPr indent="0" lvl="0" marL="0" rtl="0" algn="l">
              <a:spcBef>
                <a:spcPts val="0"/>
              </a:spcBef>
              <a:spcAft>
                <a:spcPts val="0"/>
              </a:spcAft>
              <a:buNone/>
            </a:pPr>
            <a:r>
              <a:rPr lang="fr" sz="2800">
                <a:solidFill>
                  <a:srgbClr val="FFFFFF"/>
                </a:solidFill>
              </a:rPr>
              <a:t>d-r—			04/07/2022     			16:43			Favorites                                                                                                     </a:t>
            </a:r>
            <a:endParaRPr sz="2800">
              <a:solidFill>
                <a:srgbClr val="FFFFFF"/>
              </a:solidFill>
            </a:endParaRPr>
          </a:p>
          <a:p>
            <a:pPr indent="0" lvl="0" marL="0" rtl="0" algn="l">
              <a:spcBef>
                <a:spcPts val="0"/>
              </a:spcBef>
              <a:spcAft>
                <a:spcPts val="0"/>
              </a:spcAft>
              <a:buNone/>
            </a:pPr>
            <a:r>
              <a:rPr lang="fr" sz="2800">
                <a:solidFill>
                  <a:srgbClr val="FFFFFF"/>
                </a:solidFill>
              </a:rPr>
              <a:t>d-r—			04/07/2022     			16:43			Links                                                                                                         </a:t>
            </a:r>
            <a:endParaRPr sz="2800">
              <a:solidFill>
                <a:srgbClr val="FFFFFF"/>
              </a:solidFill>
            </a:endParaRPr>
          </a:p>
          <a:p>
            <a:pPr indent="0" lvl="0" marL="0" rtl="0" algn="l">
              <a:spcBef>
                <a:spcPts val="0"/>
              </a:spcBef>
              <a:spcAft>
                <a:spcPts val="0"/>
              </a:spcAft>
              <a:buNone/>
            </a:pPr>
            <a:r>
              <a:rPr lang="fr" sz="2800">
                <a:solidFill>
                  <a:srgbClr val="FFFFFF"/>
                </a:solidFill>
              </a:rPr>
              <a:t>d-r—			04/07/2022     			16:43			Music                                                                                                         </a:t>
            </a:r>
            <a:endParaRPr sz="2800">
              <a:solidFill>
                <a:srgbClr val="FFFFFF"/>
              </a:solidFill>
            </a:endParaRPr>
          </a:p>
          <a:p>
            <a:pPr indent="0" lvl="0" marL="0" rtl="0" algn="l">
              <a:spcBef>
                <a:spcPts val="0"/>
              </a:spcBef>
              <a:spcAft>
                <a:spcPts val="0"/>
              </a:spcAft>
              <a:buNone/>
            </a:pPr>
            <a:r>
              <a:rPr lang="fr" sz="2800">
                <a:solidFill>
                  <a:srgbClr val="FFFFFF"/>
                </a:solidFill>
              </a:rPr>
              <a:t>dar--l			26/09/2022     			19:04			OneDrive                                                                                                      </a:t>
            </a:r>
            <a:endParaRPr sz="2800">
              <a:solidFill>
                <a:srgbClr val="FFFFFF"/>
              </a:solidFill>
            </a:endParaRPr>
          </a:p>
          <a:p>
            <a:pPr indent="0" lvl="0" marL="0" rtl="0" algn="l">
              <a:spcBef>
                <a:spcPts val="0"/>
              </a:spcBef>
              <a:spcAft>
                <a:spcPts val="0"/>
              </a:spcAft>
              <a:buNone/>
            </a:pPr>
            <a:r>
              <a:rPr lang="fr" sz="2800">
                <a:solidFill>
                  <a:srgbClr val="FFFFFF"/>
                </a:solidFill>
              </a:rPr>
              <a:t>d-r—			04/07/2022     			16:44			Pictures                                                                                                      </a:t>
            </a:r>
            <a:endParaRPr sz="2800">
              <a:solidFill>
                <a:srgbClr val="FFFFFF"/>
              </a:solidFill>
            </a:endParaRPr>
          </a:p>
          <a:p>
            <a:pPr indent="0" lvl="0" marL="0" rtl="0" algn="l">
              <a:spcBef>
                <a:spcPts val="0"/>
              </a:spcBef>
              <a:spcAft>
                <a:spcPts val="0"/>
              </a:spcAft>
              <a:buNone/>
            </a:pPr>
            <a:r>
              <a:rPr lang="fr" sz="2800">
                <a:solidFill>
                  <a:srgbClr val="FFFFFF"/>
                </a:solidFill>
              </a:rPr>
              <a:t>d-r—			04/07/2022     			16:43			Saved Games                                                                                                   </a:t>
            </a:r>
            <a:endParaRPr sz="2800">
              <a:solidFill>
                <a:srgbClr val="FFFFFF"/>
              </a:solidFill>
            </a:endParaRPr>
          </a:p>
          <a:p>
            <a:pPr indent="0" lvl="0" marL="0" rtl="0" algn="l">
              <a:spcBef>
                <a:spcPts val="0"/>
              </a:spcBef>
              <a:spcAft>
                <a:spcPts val="0"/>
              </a:spcAft>
              <a:buNone/>
            </a:pPr>
            <a:r>
              <a:rPr lang="fr" sz="2800">
                <a:solidFill>
                  <a:srgbClr val="FFFFFF"/>
                </a:solidFill>
              </a:rPr>
              <a:t>d-r—			05/07/2022     			11:50			Searches                                                                                  </a:t>
            </a:r>
            <a:endParaRPr sz="2800">
              <a:solidFill>
                <a:srgbClr val="FFFFFF"/>
              </a:solidFill>
            </a:endParaRPr>
          </a:p>
          <a:p>
            <a:pPr indent="0" lvl="0" marL="0" rtl="0" algn="l">
              <a:spcBef>
                <a:spcPts val="0"/>
              </a:spcBef>
              <a:spcAft>
                <a:spcPts val="0"/>
              </a:spcAft>
              <a:buNone/>
            </a:pPr>
            <a:r>
              <a:rPr lang="fr" sz="2800">
                <a:solidFill>
                  <a:srgbClr val="FFFFFF"/>
                </a:solidFill>
              </a:rPr>
              <a:t>d-r—			11/07/2022     			14:46			Videos  </a:t>
            </a:r>
            <a:endParaRPr sz="28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descr="black_card.png" id="656" name="Google Shape;656;p53"/>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657" name="Google Shape;657;p53"/>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658" name="Google Shape;658;p53"/>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lang="fr" sz="5000">
                <a:solidFill>
                  <a:srgbClr val="1D1D1B"/>
                </a:solidFill>
                <a:latin typeface="Montserrat ExtraBold"/>
                <a:ea typeface="Montserrat ExtraBold"/>
                <a:cs typeface="Montserrat ExtraBold"/>
                <a:sym typeface="Montserrat ExtraBold"/>
              </a:rPr>
              <a:t>En résumé</a:t>
            </a:r>
            <a:endParaRPr>
              <a:solidFill>
                <a:srgbClr val="1D1D1B"/>
              </a:solidFill>
              <a:latin typeface="Montserrat ExtraBold"/>
              <a:ea typeface="Montserrat ExtraBold"/>
              <a:cs typeface="Montserrat ExtraBold"/>
              <a:sym typeface="Montserrat ExtraBold"/>
            </a:endParaRPr>
          </a:p>
        </p:txBody>
      </p:sp>
      <p:sp>
        <p:nvSpPr>
          <p:cNvPr id="659" name="Google Shape;659;p53"/>
          <p:cNvSpPr txBox="1"/>
          <p:nvPr/>
        </p:nvSpPr>
        <p:spPr>
          <a:xfrm>
            <a:off x="949225" y="4632400"/>
            <a:ext cx="3506400" cy="533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Arial"/>
              <a:buNone/>
            </a:pPr>
            <a:r>
              <a:rPr lang="fr" sz="2800">
                <a:solidFill>
                  <a:srgbClr val="1D1D1B"/>
                </a:solidFill>
                <a:latin typeface="Montserrat Medium"/>
                <a:ea typeface="Montserrat Medium"/>
                <a:cs typeface="Montserrat Medium"/>
                <a:sym typeface="Montserrat Medium"/>
              </a:rPr>
              <a:t>A retenir</a:t>
            </a:r>
            <a:endParaRPr>
              <a:solidFill>
                <a:srgbClr val="1D1D1B"/>
              </a:solidFill>
              <a:latin typeface="Montserrat Medium"/>
              <a:ea typeface="Montserrat Medium"/>
              <a:cs typeface="Montserrat Medium"/>
              <a:sym typeface="Montserrat Medium"/>
            </a:endParaRPr>
          </a:p>
        </p:txBody>
      </p:sp>
      <p:cxnSp>
        <p:nvCxnSpPr>
          <p:cNvPr id="660" name="Google Shape;660;p53"/>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661" name="Google Shape;661;p53"/>
          <p:cNvSpPr txBox="1"/>
          <p:nvPr/>
        </p:nvSpPr>
        <p:spPr>
          <a:xfrm>
            <a:off x="5256425" y="3880725"/>
            <a:ext cx="18529200" cy="9321900"/>
          </a:xfrm>
          <a:prstGeom prst="rect">
            <a:avLst/>
          </a:prstGeom>
          <a:noFill/>
          <a:ln>
            <a:noFill/>
          </a:ln>
        </p:spPr>
        <p:txBody>
          <a:bodyPr anchorCtr="0" anchor="ctr" bIns="91425" lIns="91425" spcFirstLastPara="1" rIns="91425" wrap="square" tIns="91425">
            <a:noAutofit/>
          </a:bodyPr>
          <a:lstStyle/>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Définition d’un utilisateur et d’un groupe</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Qu’est-ce qu’un identifiant unique ?</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Les types de droits d’accès et comment les afficher</a:t>
            </a:r>
            <a:endParaRPr sz="5000">
              <a:latin typeface="Proxima Nova"/>
              <a:ea typeface="Proxima Nova"/>
              <a:cs typeface="Proxima Nova"/>
              <a:sym typeface="Proxima Nova"/>
            </a:endParaRPr>
          </a:p>
          <a:p>
            <a:pPr indent="-546100" lvl="0" marL="4572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Le répertoire personnel et son contenu</a:t>
            </a:r>
            <a:endParaRPr sz="5000">
              <a:latin typeface="Proxima Nova"/>
              <a:ea typeface="Proxima Nova"/>
              <a:cs typeface="Proxima Nova"/>
              <a:sym typeface="Proxima Nova"/>
            </a:endParaRPr>
          </a:p>
        </p:txBody>
      </p:sp>
      <p:sp>
        <p:nvSpPr>
          <p:cNvPr id="662" name="Google Shape;662;p53"/>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descr="black_card.png" id="667" name="Google Shape;667;p54"/>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668" name="Google Shape;668;p54"/>
          <p:cNvCxnSpPr/>
          <p:nvPr/>
        </p:nvCxnSpPr>
        <p:spPr>
          <a:xfrm>
            <a:off x="3728230" y="5315401"/>
            <a:ext cx="2423100" cy="0"/>
          </a:xfrm>
          <a:prstGeom prst="straightConnector1">
            <a:avLst/>
          </a:prstGeom>
          <a:noFill/>
          <a:ln cap="flat" cmpd="sng" w="25400">
            <a:solidFill>
              <a:srgbClr val="000000">
                <a:alpha val="50199"/>
              </a:srgbClr>
            </a:solidFill>
            <a:prstDash val="solid"/>
            <a:miter lim="400000"/>
            <a:headEnd len="sm" w="sm" type="none"/>
            <a:tailEnd len="sm" w="sm" type="none"/>
          </a:ln>
        </p:spPr>
      </p:cxnSp>
      <p:sp>
        <p:nvSpPr>
          <p:cNvPr id="669" name="Google Shape;669;p54"/>
          <p:cNvSpPr txBox="1"/>
          <p:nvPr/>
        </p:nvSpPr>
        <p:spPr>
          <a:xfrm>
            <a:off x="3756196" y="4208112"/>
            <a:ext cx="45927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i="0" lang="fr" sz="5000" u="none" cap="none" strike="noStrike">
                <a:solidFill>
                  <a:srgbClr val="000000"/>
                </a:solidFill>
                <a:latin typeface="Montserrat ExtraBold"/>
                <a:ea typeface="Montserrat ExtraBold"/>
                <a:cs typeface="Montserrat ExtraBold"/>
                <a:sym typeface="Montserrat ExtraBold"/>
              </a:rPr>
              <a:t>MERCI</a:t>
            </a:r>
            <a:endParaRPr>
              <a:latin typeface="Montserrat ExtraBold"/>
              <a:ea typeface="Montserrat ExtraBold"/>
              <a:cs typeface="Montserrat ExtraBold"/>
              <a:sym typeface="Montserrat ExtraBold"/>
            </a:endParaRPr>
          </a:p>
        </p:txBody>
      </p:sp>
      <p:sp>
        <p:nvSpPr>
          <p:cNvPr id="670" name="Google Shape;670;p54"/>
          <p:cNvSpPr txBox="1"/>
          <p:nvPr/>
        </p:nvSpPr>
        <p:spPr>
          <a:xfrm>
            <a:off x="3738325" y="6237950"/>
            <a:ext cx="7090200" cy="3950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500"/>
              <a:buFont typeface="Proxima Nova"/>
              <a:buNone/>
            </a:pPr>
            <a:r>
              <a:rPr lang="fr" sz="5000">
                <a:latin typeface="Proxima Nova"/>
                <a:ea typeface="Proxima Nova"/>
                <a:cs typeface="Proxima Nova"/>
                <a:sym typeface="Proxima Nova"/>
              </a:rPr>
              <a:t>pour votre participation.</a:t>
            </a:r>
            <a:br>
              <a:rPr lang="fr" sz="5000">
                <a:latin typeface="Proxima Nova"/>
                <a:ea typeface="Proxima Nova"/>
                <a:cs typeface="Proxima Nova"/>
                <a:sym typeface="Proxima Nova"/>
              </a:rPr>
            </a:br>
            <a:endParaRPr sz="50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500"/>
              <a:buFont typeface="Proxima Nova"/>
              <a:buNone/>
            </a:pPr>
            <a:r>
              <a:rPr lang="fr" sz="5000">
                <a:latin typeface="Proxima Nova"/>
                <a:ea typeface="Proxima Nova"/>
                <a:cs typeface="Proxima Nova"/>
                <a:sym typeface="Proxima Nova"/>
              </a:rPr>
              <a:t>C’est à vous maintenant.</a:t>
            </a:r>
            <a:endParaRPr sz="50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500"/>
              <a:buFont typeface="Proxima Nova"/>
              <a:buNone/>
            </a:pPr>
            <a:r>
              <a:rPr lang="fr" sz="5000">
                <a:latin typeface="Proxima Nova"/>
                <a:ea typeface="Proxima Nova"/>
                <a:cs typeface="Proxima Nova"/>
                <a:sym typeface="Proxima Nova"/>
              </a:rPr>
              <a:t>Des questions ? </a:t>
            </a:r>
            <a:endParaRPr sz="50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500"/>
              <a:buFont typeface="Proxima Nova"/>
              <a:buNone/>
            </a:pPr>
            <a:r>
              <a:rPr lang="fr" sz="5000">
                <a:latin typeface="Proxima Nova"/>
                <a:ea typeface="Proxima Nova"/>
                <a:cs typeface="Proxima Nova"/>
                <a:sym typeface="Proxima Nova"/>
              </a:rPr>
              <a:t>Des remarques ?</a:t>
            </a:r>
            <a:endParaRPr sz="5000">
              <a:latin typeface="Proxima Nova"/>
              <a:ea typeface="Proxima Nova"/>
              <a:cs typeface="Proxima Nova"/>
              <a:sym typeface="Proxima Nova"/>
            </a:endParaRPr>
          </a:p>
        </p:txBody>
      </p:sp>
      <p:sp>
        <p:nvSpPr>
          <p:cNvPr id="671" name="Google Shape;671;p54"/>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pic>
        <p:nvPicPr>
          <p:cNvPr id="672" name="Google Shape;672;p54"/>
          <p:cNvPicPr preferRelativeResize="0"/>
          <p:nvPr/>
        </p:nvPicPr>
        <p:blipFill>
          <a:blip r:embed="rId4">
            <a:alphaModFix/>
          </a:blip>
          <a:stretch>
            <a:fillRect/>
          </a:stretch>
        </p:blipFill>
        <p:spPr>
          <a:xfrm>
            <a:off x="14656575" y="5315400"/>
            <a:ext cx="6625338" cy="4832975"/>
          </a:xfrm>
          <a:prstGeom prst="rect">
            <a:avLst/>
          </a:prstGeom>
          <a:noFill/>
          <a:ln>
            <a:noFill/>
          </a:ln>
        </p:spPr>
      </p:pic>
      <p:cxnSp>
        <p:nvCxnSpPr>
          <p:cNvPr id="673" name="Google Shape;673;p54"/>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mt="15000"/>
          </a:blip>
          <a:stretch>
            <a:fillRect/>
          </a:stretch>
        </p:blipFill>
        <p:spPr>
          <a:xfrm>
            <a:off x="-920764" y="-2786586"/>
            <a:ext cx="27386279" cy="19985572"/>
          </a:xfrm>
          <a:prstGeom prst="rect">
            <a:avLst/>
          </a:prstGeom>
          <a:noFill/>
          <a:ln>
            <a:noFill/>
          </a:ln>
        </p:spPr>
      </p:pic>
      <p:pic>
        <p:nvPicPr>
          <p:cNvPr descr="black_card.png" id="120" name="Google Shape;120;p21"/>
          <p:cNvPicPr preferRelativeResize="0"/>
          <p:nvPr/>
        </p:nvPicPr>
        <p:blipFill rotWithShape="1">
          <a:blip r:embed="rId4">
            <a:alphaModFix/>
          </a:blip>
          <a:srcRect b="0" l="0" r="0" t="0"/>
          <a:stretch/>
        </p:blipFill>
        <p:spPr>
          <a:xfrm>
            <a:off x="372660" y="550970"/>
            <a:ext cx="1202682" cy="1604584"/>
          </a:xfrm>
          <a:prstGeom prst="rect">
            <a:avLst/>
          </a:prstGeom>
          <a:noFill/>
          <a:ln>
            <a:noFill/>
          </a:ln>
        </p:spPr>
      </p:pic>
      <p:cxnSp>
        <p:nvCxnSpPr>
          <p:cNvPr id="121" name="Google Shape;121;p21"/>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122" name="Google Shape;122;p21"/>
          <p:cNvSpPr txBox="1"/>
          <p:nvPr/>
        </p:nvSpPr>
        <p:spPr>
          <a:xfrm>
            <a:off x="4269994" y="6597050"/>
            <a:ext cx="1195800" cy="318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7146B"/>
              </a:buClr>
              <a:buSzPts val="6800"/>
              <a:buFont typeface="Arial"/>
              <a:buNone/>
            </a:pPr>
            <a:r>
              <a:t/>
            </a:r>
            <a:endParaRPr>
              <a:solidFill>
                <a:srgbClr val="46ECA4"/>
              </a:solidFill>
              <a:latin typeface="Montserrat ExtraBold"/>
              <a:ea typeface="Montserrat ExtraBold"/>
              <a:cs typeface="Montserrat ExtraBold"/>
              <a:sym typeface="Montserrat ExtraBold"/>
            </a:endParaRPr>
          </a:p>
        </p:txBody>
      </p:sp>
      <p:sp>
        <p:nvSpPr>
          <p:cNvPr id="123" name="Google Shape;123;p21"/>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124" name="Google Shape;124;p21"/>
          <p:cNvSpPr txBox="1"/>
          <p:nvPr/>
        </p:nvSpPr>
        <p:spPr>
          <a:xfrm>
            <a:off x="3239700" y="3075900"/>
            <a:ext cx="17904600" cy="872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fr" sz="10000">
                <a:solidFill>
                  <a:srgbClr val="1D1D1B"/>
                </a:solidFill>
                <a:latin typeface="Montserrat SemiBold"/>
                <a:ea typeface="Montserrat SemiBold"/>
                <a:cs typeface="Montserrat SemiBold"/>
                <a:sym typeface="Montserrat SemiBold"/>
              </a:rPr>
              <a:t>Définition</a:t>
            </a:r>
            <a:endParaRPr sz="10000">
              <a:solidFill>
                <a:srgbClr val="1D1D1B"/>
              </a:solidFill>
              <a:latin typeface="Montserrat SemiBold"/>
              <a:ea typeface="Montserrat SemiBold"/>
              <a:cs typeface="Montserrat SemiBold"/>
              <a:sym typeface="Montserrat SemiBold"/>
            </a:endParaRPr>
          </a:p>
        </p:txBody>
      </p:sp>
      <p:sp>
        <p:nvSpPr>
          <p:cNvPr id="125" name="Google Shape;125;p21"/>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126" name="Google Shape;126;p21"/>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127" name="Google Shape;127;p21"/>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128" name="Google Shape;128;p21"/>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129" name="Google Shape;129;p21"/>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130" name="Google Shape;130;p21"/>
          <p:cNvPicPr preferRelativeResize="0"/>
          <p:nvPr/>
        </p:nvPicPr>
        <p:blipFill rotWithShape="1">
          <a:blip r:embed="rId5">
            <a:alphaModFix/>
          </a:blip>
          <a:srcRect b="0" l="25128" r="25123" t="0"/>
          <a:stretch/>
        </p:blipFill>
        <p:spPr>
          <a:xfrm>
            <a:off x="9513700" y="4279200"/>
            <a:ext cx="5844100" cy="584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black_card.png" id="135" name="Google Shape;135;p22"/>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136" name="Google Shape;136;p22"/>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137" name="Google Shape;137;p22"/>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lang="fr" sz="5000">
                <a:solidFill>
                  <a:srgbClr val="1D1D1B"/>
                </a:solidFill>
                <a:latin typeface="Montserrat ExtraBold"/>
                <a:ea typeface="Montserrat ExtraBold"/>
                <a:cs typeface="Montserrat ExtraBold"/>
                <a:sym typeface="Montserrat ExtraBold"/>
              </a:rPr>
              <a:t>Un utilisateur</a:t>
            </a:r>
            <a:endParaRPr>
              <a:solidFill>
                <a:srgbClr val="1D1D1B"/>
              </a:solidFill>
              <a:latin typeface="Montserrat ExtraBold"/>
              <a:ea typeface="Montserrat ExtraBold"/>
              <a:cs typeface="Montserrat ExtraBold"/>
              <a:sym typeface="Montserrat ExtraBold"/>
            </a:endParaRPr>
          </a:p>
        </p:txBody>
      </p:sp>
      <p:sp>
        <p:nvSpPr>
          <p:cNvPr id="138" name="Google Shape;138;p22"/>
          <p:cNvSpPr txBox="1"/>
          <p:nvPr/>
        </p:nvSpPr>
        <p:spPr>
          <a:xfrm>
            <a:off x="949225" y="4632400"/>
            <a:ext cx="3506400" cy="9645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Arial"/>
              <a:buNone/>
            </a:pPr>
            <a:r>
              <a:rPr lang="fr" sz="2800">
                <a:solidFill>
                  <a:srgbClr val="1D1D1B"/>
                </a:solidFill>
                <a:latin typeface="Montserrat Medium"/>
                <a:ea typeface="Montserrat Medium"/>
                <a:cs typeface="Montserrat Medium"/>
                <a:sym typeface="Montserrat Medium"/>
              </a:rPr>
              <a:t>L’approche encyclopédique</a:t>
            </a:r>
            <a:endParaRPr>
              <a:solidFill>
                <a:srgbClr val="1D1D1B"/>
              </a:solidFill>
              <a:latin typeface="Montserrat Medium"/>
              <a:ea typeface="Montserrat Medium"/>
              <a:cs typeface="Montserrat Medium"/>
              <a:sym typeface="Montserrat Medium"/>
            </a:endParaRPr>
          </a:p>
        </p:txBody>
      </p:sp>
      <p:cxnSp>
        <p:nvCxnSpPr>
          <p:cNvPr id="139" name="Google Shape;139;p22"/>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140" name="Google Shape;140;p22"/>
          <p:cNvSpPr txBox="1"/>
          <p:nvPr/>
        </p:nvSpPr>
        <p:spPr>
          <a:xfrm>
            <a:off x="5256425" y="4152950"/>
            <a:ext cx="185292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En informatique, le terme utilisateur (anciennement un opérateur ou un informaticien) est employé pour désigner une personne qui utilise un système informatisé (ordinateur ou robot) mais qui n'est pas nécessairement informaticien (par opposition au programmeur par exemple)</a:t>
            </a:r>
            <a:endParaRPr sz="5000">
              <a:latin typeface="Proxima Nova"/>
              <a:ea typeface="Proxima Nova"/>
              <a:cs typeface="Proxima Nova"/>
              <a:sym typeface="Proxima Nova"/>
            </a:endParaRPr>
          </a:p>
        </p:txBody>
      </p:sp>
      <p:sp>
        <p:nvSpPr>
          <p:cNvPr id="141" name="Google Shape;141;p22"/>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142" name="Google Shape;142;p22"/>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3" name="Google Shape;143;p22"/>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144" name="Google Shape;144;p22"/>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145" name="Google Shape;145;p22"/>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146" name="Google Shape;146;p22"/>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147" name="Google Shape;147;p22"/>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8" name="Google Shape;148;p22"/>
          <p:cNvSpPr txBox="1"/>
          <p:nvPr/>
        </p:nvSpPr>
        <p:spPr>
          <a:xfrm>
            <a:off x="19016100" y="10654550"/>
            <a:ext cx="395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900">
                <a:latin typeface="Montserrat"/>
                <a:ea typeface="Montserrat"/>
                <a:cs typeface="Montserrat"/>
                <a:sym typeface="Montserrat"/>
              </a:rPr>
              <a:t>Source : </a:t>
            </a:r>
            <a:r>
              <a:rPr lang="fr" sz="2900" u="sng">
                <a:solidFill>
                  <a:srgbClr val="4FC3F7"/>
                </a:solidFill>
                <a:latin typeface="Montserrat"/>
                <a:ea typeface="Montserrat"/>
                <a:cs typeface="Montserrat"/>
                <a:sym typeface="Montserrat"/>
                <a:hlinkClick r:id="rId4">
                  <a:extLst>
                    <a:ext uri="{A12FA001-AC4F-418D-AE19-62706E023703}">
                      <ahyp:hlinkClr val="tx"/>
                    </a:ext>
                  </a:extLst>
                </a:hlinkClick>
              </a:rPr>
              <a:t>WikipediA</a:t>
            </a:r>
            <a:endParaRPr sz="29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black_card.png" id="153" name="Google Shape;153;p23"/>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154" name="Google Shape;154;p23"/>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155" name="Google Shape;155;p23"/>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lang="fr" sz="5000">
                <a:solidFill>
                  <a:srgbClr val="1D1D1B"/>
                </a:solidFill>
                <a:latin typeface="Montserrat ExtraBold"/>
                <a:ea typeface="Montserrat ExtraBold"/>
                <a:cs typeface="Montserrat ExtraBold"/>
                <a:sym typeface="Montserrat ExtraBold"/>
              </a:rPr>
              <a:t>Un utilisateur</a:t>
            </a:r>
            <a:endParaRPr>
              <a:solidFill>
                <a:srgbClr val="1D1D1B"/>
              </a:solidFill>
              <a:latin typeface="Montserrat ExtraBold"/>
              <a:ea typeface="Montserrat ExtraBold"/>
              <a:cs typeface="Montserrat ExtraBold"/>
              <a:sym typeface="Montserrat ExtraBold"/>
            </a:endParaRPr>
          </a:p>
        </p:txBody>
      </p:sp>
      <p:sp>
        <p:nvSpPr>
          <p:cNvPr id="156" name="Google Shape;156;p23"/>
          <p:cNvSpPr txBox="1"/>
          <p:nvPr/>
        </p:nvSpPr>
        <p:spPr>
          <a:xfrm>
            <a:off x="949225" y="4632400"/>
            <a:ext cx="3506400" cy="533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Arial"/>
              <a:buNone/>
            </a:pPr>
            <a:r>
              <a:rPr lang="fr" sz="2800">
                <a:solidFill>
                  <a:srgbClr val="1D1D1B"/>
                </a:solidFill>
                <a:latin typeface="Montserrat Medium"/>
                <a:ea typeface="Montserrat Medium"/>
                <a:cs typeface="Montserrat Medium"/>
                <a:sym typeface="Montserrat Medium"/>
              </a:rPr>
              <a:t>Dans la vraie vie !</a:t>
            </a:r>
            <a:endParaRPr>
              <a:solidFill>
                <a:srgbClr val="1D1D1B"/>
              </a:solidFill>
              <a:latin typeface="Montserrat Medium"/>
              <a:ea typeface="Montserrat Medium"/>
              <a:cs typeface="Montserrat Medium"/>
              <a:sym typeface="Montserrat Medium"/>
            </a:endParaRPr>
          </a:p>
        </p:txBody>
      </p:sp>
      <p:cxnSp>
        <p:nvCxnSpPr>
          <p:cNvPr id="157" name="Google Shape;157;p23"/>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158" name="Google Shape;158;p23"/>
          <p:cNvSpPr txBox="1"/>
          <p:nvPr/>
        </p:nvSpPr>
        <p:spPr>
          <a:xfrm>
            <a:off x="5256425" y="4152950"/>
            <a:ext cx="18529200" cy="8928000"/>
          </a:xfrm>
          <a:prstGeom prst="rect">
            <a:avLst/>
          </a:prstGeom>
          <a:noFill/>
          <a:ln>
            <a:noFill/>
          </a:ln>
        </p:spPr>
        <p:txBody>
          <a:bodyPr anchorCtr="0" anchor="ctr" bIns="91425" lIns="91425" spcFirstLastPara="1" rIns="91425" wrap="square" tIns="91425">
            <a:noAutofit/>
          </a:bodyPr>
          <a:lstStyle/>
          <a:p>
            <a:pPr indent="-546100" lvl="0" marL="18288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Association à un être humain (qui utilise des programmes ou des systèmes)</a:t>
            </a:r>
            <a:endParaRPr sz="5000">
              <a:latin typeface="Proxima Nova"/>
              <a:ea typeface="Proxima Nova"/>
              <a:cs typeface="Proxima Nova"/>
              <a:sym typeface="Proxima Nova"/>
            </a:endParaRPr>
          </a:p>
          <a:p>
            <a:pPr indent="-546100" lvl="0" marL="18288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Association à des services (ex. www-data sur serveur web)</a:t>
            </a:r>
            <a:endParaRPr sz="5000">
              <a:latin typeface="Proxima Nova"/>
              <a:ea typeface="Proxima Nova"/>
              <a:cs typeface="Proxima Nova"/>
              <a:sym typeface="Proxima Nova"/>
            </a:endParaRPr>
          </a:p>
          <a:p>
            <a:pPr indent="-546100" lvl="0" marL="1828800" rtl="0" algn="l">
              <a:lnSpc>
                <a:spcPct val="115000"/>
              </a:lnSpc>
              <a:spcBef>
                <a:spcPts val="0"/>
              </a:spcBef>
              <a:spcAft>
                <a:spcPts val="0"/>
              </a:spcAft>
              <a:buSzPts val="5000"/>
              <a:buFont typeface="Proxima Nova"/>
              <a:buChar char="-"/>
            </a:pPr>
            <a:r>
              <a:rPr lang="fr" sz="5000">
                <a:latin typeface="Proxima Nova"/>
                <a:ea typeface="Proxima Nova"/>
                <a:cs typeface="Proxima Nova"/>
                <a:sym typeface="Proxima Nova"/>
              </a:rPr>
              <a:t>Association à des rôles (root, administrateur)</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p:txBody>
      </p:sp>
      <p:sp>
        <p:nvSpPr>
          <p:cNvPr id="159" name="Google Shape;159;p23"/>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160" name="Google Shape;160;p23"/>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1" name="Google Shape;161;p23"/>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162" name="Google Shape;162;p23"/>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163" name="Google Shape;163;p23"/>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164" name="Google Shape;164;p23"/>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165" name="Google Shape;165;p23"/>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black_card.png" id="170" name="Google Shape;170;p24"/>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171" name="Google Shape;171;p24"/>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172" name="Google Shape;172;p24"/>
          <p:cNvSpPr txBox="1"/>
          <p:nvPr/>
        </p:nvSpPr>
        <p:spPr>
          <a:xfrm>
            <a:off x="946900" y="2610425"/>
            <a:ext cx="13371000" cy="872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lang="fr" sz="5000">
                <a:solidFill>
                  <a:srgbClr val="1D1D1B"/>
                </a:solidFill>
                <a:latin typeface="Montserrat ExtraBold"/>
                <a:ea typeface="Montserrat ExtraBold"/>
                <a:cs typeface="Montserrat ExtraBold"/>
                <a:sym typeface="Montserrat ExtraBold"/>
              </a:rPr>
              <a:t>Les groupes</a:t>
            </a:r>
            <a:endParaRPr>
              <a:solidFill>
                <a:srgbClr val="1D1D1B"/>
              </a:solidFill>
              <a:latin typeface="Montserrat ExtraBold"/>
              <a:ea typeface="Montserrat ExtraBold"/>
              <a:cs typeface="Montserrat ExtraBold"/>
              <a:sym typeface="Montserrat ExtraBold"/>
            </a:endParaRPr>
          </a:p>
        </p:txBody>
      </p:sp>
      <p:sp>
        <p:nvSpPr>
          <p:cNvPr id="173" name="Google Shape;173;p24"/>
          <p:cNvSpPr txBox="1"/>
          <p:nvPr/>
        </p:nvSpPr>
        <p:spPr>
          <a:xfrm>
            <a:off x="949225" y="4632400"/>
            <a:ext cx="3506400" cy="9645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800"/>
              <a:buFont typeface="Arial"/>
              <a:buNone/>
            </a:pPr>
            <a:r>
              <a:rPr lang="fr" sz="2800">
                <a:solidFill>
                  <a:srgbClr val="1D1D1B"/>
                </a:solidFill>
                <a:latin typeface="Montserrat Medium"/>
                <a:ea typeface="Montserrat Medium"/>
                <a:cs typeface="Montserrat Medium"/>
                <a:sym typeface="Montserrat Medium"/>
              </a:rPr>
              <a:t>Des utilisateurs (mais pas que)</a:t>
            </a:r>
            <a:endParaRPr>
              <a:solidFill>
                <a:srgbClr val="1D1D1B"/>
              </a:solidFill>
              <a:latin typeface="Montserrat Medium"/>
              <a:ea typeface="Montserrat Medium"/>
              <a:cs typeface="Montserrat Medium"/>
              <a:sym typeface="Montserrat Medium"/>
            </a:endParaRPr>
          </a:p>
        </p:txBody>
      </p:sp>
      <p:cxnSp>
        <p:nvCxnSpPr>
          <p:cNvPr id="174" name="Google Shape;174;p24"/>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175" name="Google Shape;175;p24"/>
          <p:cNvSpPr txBox="1"/>
          <p:nvPr/>
        </p:nvSpPr>
        <p:spPr>
          <a:xfrm>
            <a:off x="3862375" y="4152950"/>
            <a:ext cx="202548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Ce sont des contenants:</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Sur Linux, ils contiennent des utilisateurs</a:t>
            </a:r>
            <a:endParaRPr sz="5000">
              <a:latin typeface="Proxima Nova"/>
              <a:ea typeface="Proxima Nova"/>
              <a:cs typeface="Proxima Nova"/>
              <a:sym typeface="Proxima Nova"/>
            </a:endParaRPr>
          </a:p>
          <a:p>
            <a:pPr indent="-546100" lvl="0" marL="1371600" rtl="0" algn="l">
              <a:lnSpc>
                <a:spcPct val="115000"/>
              </a:lnSpc>
              <a:spcBef>
                <a:spcPts val="0"/>
              </a:spcBef>
              <a:spcAft>
                <a:spcPts val="0"/>
              </a:spcAft>
              <a:buSzPts val="5000"/>
              <a:buFont typeface="Proxima Nova"/>
              <a:buChar char="ㄴ"/>
            </a:pPr>
            <a:r>
              <a:rPr lang="fr" sz="5000">
                <a:latin typeface="Proxima Nova"/>
                <a:ea typeface="Proxima Nova"/>
                <a:cs typeface="Proxima Nova"/>
                <a:sym typeface="Proxima Nova"/>
              </a:rPr>
              <a:t>Sur Windows, Ils contiennent des utilisateurs ou d’autres groupes</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p:txBody>
      </p:sp>
      <p:sp>
        <p:nvSpPr>
          <p:cNvPr id="176" name="Google Shape;176;p24"/>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177" name="Google Shape;177;p24"/>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8" name="Google Shape;178;p24"/>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179" name="Google Shape;179;p24"/>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180" name="Google Shape;180;p24"/>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181" name="Google Shape;181;p24"/>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182" name="Google Shape;182;p24"/>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black_card.png" id="187" name="Google Shape;187;p25"/>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188" name="Google Shape;188;p25"/>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189" name="Google Shape;189;p25"/>
          <p:cNvSpPr txBox="1"/>
          <p:nvPr/>
        </p:nvSpPr>
        <p:spPr>
          <a:xfrm>
            <a:off x="946900" y="2610425"/>
            <a:ext cx="14867700" cy="1641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lang="fr" sz="5000">
                <a:solidFill>
                  <a:srgbClr val="1D1D1B"/>
                </a:solidFill>
                <a:latin typeface="Montserrat ExtraBold"/>
                <a:ea typeface="Montserrat ExtraBold"/>
                <a:cs typeface="Montserrat ExtraBold"/>
                <a:sym typeface="Montserrat ExtraBold"/>
              </a:rPr>
              <a:t>Les identifiants uniques (UID)</a:t>
            </a:r>
            <a:endParaRPr sz="5000">
              <a:solidFill>
                <a:srgbClr val="1D1D1B"/>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5000"/>
              <a:buFont typeface="Arial"/>
              <a:buNone/>
            </a:pPr>
            <a:r>
              <a:t/>
            </a:r>
            <a:endParaRPr sz="5000">
              <a:solidFill>
                <a:srgbClr val="1D1D1B"/>
              </a:solidFill>
              <a:latin typeface="Montserrat ExtraBold"/>
              <a:ea typeface="Montserrat ExtraBold"/>
              <a:cs typeface="Montserrat ExtraBold"/>
              <a:sym typeface="Montserrat ExtraBold"/>
            </a:endParaRPr>
          </a:p>
        </p:txBody>
      </p:sp>
      <p:sp>
        <p:nvSpPr>
          <p:cNvPr id="190" name="Google Shape;190;p25"/>
          <p:cNvSpPr txBox="1"/>
          <p:nvPr/>
        </p:nvSpPr>
        <p:spPr>
          <a:xfrm>
            <a:off x="949225" y="4632400"/>
            <a:ext cx="3954300" cy="13956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Mais qui êtes vous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2800"/>
              <a:buFont typeface="Arial"/>
              <a:buNone/>
            </a:pPr>
            <a:r>
              <a:t/>
            </a:r>
            <a:endParaRPr sz="2800">
              <a:solidFill>
                <a:srgbClr val="1D1D1B"/>
              </a:solidFill>
              <a:latin typeface="Montserrat Medium"/>
              <a:ea typeface="Montserrat Medium"/>
              <a:cs typeface="Montserrat Medium"/>
              <a:sym typeface="Montserrat Medium"/>
            </a:endParaRPr>
          </a:p>
        </p:txBody>
      </p:sp>
      <p:cxnSp>
        <p:nvCxnSpPr>
          <p:cNvPr id="191" name="Google Shape;191;p25"/>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192" name="Google Shape;192;p25"/>
          <p:cNvSpPr txBox="1"/>
          <p:nvPr/>
        </p:nvSpPr>
        <p:spPr>
          <a:xfrm>
            <a:off x="5256425" y="4152950"/>
            <a:ext cx="18860700" cy="892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Un </a:t>
            </a:r>
            <a:r>
              <a:rPr b="1" lang="fr" sz="5000">
                <a:latin typeface="Proxima Nova"/>
                <a:ea typeface="Proxima Nova"/>
                <a:cs typeface="Proxima Nova"/>
                <a:sym typeface="Proxima Nova"/>
              </a:rPr>
              <a:t>identifiant unique</a:t>
            </a:r>
            <a:r>
              <a:rPr lang="fr" sz="5000">
                <a:latin typeface="Proxima Nova"/>
                <a:ea typeface="Proxima Nova"/>
                <a:cs typeface="Proxima Nova"/>
                <a:sym typeface="Proxima Nova"/>
              </a:rPr>
              <a:t> est un numéro attribué par l’OS à chaque utilisateur du système. Ce numéro est utilisé pour identifier l'utilisateur (ou le groupe) auprès du système et pour déterminer les ressources système auxquelles l'utilisateur (ou le groupe)  peut accéder</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p:txBody>
      </p:sp>
      <p:sp>
        <p:nvSpPr>
          <p:cNvPr id="193" name="Google Shape;193;p25"/>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194" name="Google Shape;194;p25"/>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95" name="Google Shape;195;p25"/>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196" name="Google Shape;196;p25"/>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197" name="Google Shape;197;p25"/>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198" name="Google Shape;198;p25"/>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199" name="Google Shape;199;p25"/>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descr="black_card.png" id="204" name="Google Shape;204;p26"/>
          <p:cNvPicPr preferRelativeResize="0"/>
          <p:nvPr/>
        </p:nvPicPr>
        <p:blipFill rotWithShape="1">
          <a:blip r:embed="rId3">
            <a:alphaModFix/>
          </a:blip>
          <a:srcRect b="0" l="0" r="0" t="0"/>
          <a:stretch/>
        </p:blipFill>
        <p:spPr>
          <a:xfrm>
            <a:off x="372660" y="550970"/>
            <a:ext cx="1202682" cy="1604584"/>
          </a:xfrm>
          <a:prstGeom prst="rect">
            <a:avLst/>
          </a:prstGeom>
          <a:noFill/>
          <a:ln>
            <a:noFill/>
          </a:ln>
        </p:spPr>
      </p:pic>
      <p:cxnSp>
        <p:nvCxnSpPr>
          <p:cNvPr id="205" name="Google Shape;205;p26"/>
          <p:cNvCxnSpPr/>
          <p:nvPr/>
        </p:nvCxnSpPr>
        <p:spPr>
          <a:xfrm>
            <a:off x="991952" y="3760340"/>
            <a:ext cx="3612900" cy="0"/>
          </a:xfrm>
          <a:prstGeom prst="straightConnector1">
            <a:avLst/>
          </a:prstGeom>
          <a:noFill/>
          <a:ln cap="flat" cmpd="sng" w="25400">
            <a:solidFill>
              <a:srgbClr val="1D1D1B"/>
            </a:solidFill>
            <a:prstDash val="solid"/>
            <a:miter lim="400000"/>
            <a:headEnd len="sm" w="sm" type="none"/>
            <a:tailEnd len="med" w="med" type="triangle"/>
          </a:ln>
        </p:spPr>
      </p:cxnSp>
      <p:sp>
        <p:nvSpPr>
          <p:cNvPr id="206" name="Google Shape;206;p26"/>
          <p:cNvSpPr txBox="1"/>
          <p:nvPr/>
        </p:nvSpPr>
        <p:spPr>
          <a:xfrm>
            <a:off x="946900" y="2610425"/>
            <a:ext cx="14867700" cy="1641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000"/>
              <a:buFont typeface="Arial"/>
              <a:buNone/>
            </a:pPr>
            <a:r>
              <a:rPr lang="fr" sz="5000">
                <a:solidFill>
                  <a:srgbClr val="1D1D1B"/>
                </a:solidFill>
                <a:latin typeface="Montserrat ExtraBold"/>
                <a:ea typeface="Montserrat ExtraBold"/>
                <a:cs typeface="Montserrat ExtraBold"/>
                <a:sym typeface="Montserrat ExtraBold"/>
              </a:rPr>
              <a:t>Les identifiants uniques (Linux)</a:t>
            </a:r>
            <a:endParaRPr sz="5000">
              <a:solidFill>
                <a:srgbClr val="1D1D1B"/>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5000"/>
              <a:buFont typeface="Arial"/>
              <a:buNone/>
            </a:pPr>
            <a:r>
              <a:t/>
            </a:r>
            <a:endParaRPr sz="5000">
              <a:solidFill>
                <a:srgbClr val="1D1D1B"/>
              </a:solidFill>
              <a:latin typeface="Montserrat ExtraBold"/>
              <a:ea typeface="Montserrat ExtraBold"/>
              <a:cs typeface="Montserrat ExtraBold"/>
              <a:sym typeface="Montserrat ExtraBold"/>
            </a:endParaRPr>
          </a:p>
        </p:txBody>
      </p:sp>
      <p:sp>
        <p:nvSpPr>
          <p:cNvPr id="207" name="Google Shape;207;p26"/>
          <p:cNvSpPr txBox="1"/>
          <p:nvPr/>
        </p:nvSpPr>
        <p:spPr>
          <a:xfrm>
            <a:off x="949225" y="4632400"/>
            <a:ext cx="3954300" cy="22575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None/>
            </a:pPr>
            <a:r>
              <a:rPr lang="fr" sz="2800">
                <a:solidFill>
                  <a:srgbClr val="1D1D1B"/>
                </a:solidFill>
                <a:latin typeface="Montserrat Medium"/>
                <a:ea typeface="Montserrat Medium"/>
                <a:cs typeface="Montserrat Medium"/>
                <a:sym typeface="Montserrat Medium"/>
              </a:rPr>
              <a:t>Avec la console Linux</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800">
              <a:solidFill>
                <a:srgbClr val="1D1D1B"/>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2800"/>
              <a:buFont typeface="Arial"/>
              <a:buNone/>
            </a:pPr>
            <a:r>
              <a:t/>
            </a:r>
            <a:endParaRPr sz="2800">
              <a:solidFill>
                <a:srgbClr val="1D1D1B"/>
              </a:solidFill>
              <a:latin typeface="Montserrat Medium"/>
              <a:ea typeface="Montserrat Medium"/>
              <a:cs typeface="Montserrat Medium"/>
              <a:sym typeface="Montserrat Medium"/>
            </a:endParaRPr>
          </a:p>
        </p:txBody>
      </p:sp>
      <p:cxnSp>
        <p:nvCxnSpPr>
          <p:cNvPr id="208" name="Google Shape;208;p26"/>
          <p:cNvCxnSpPr/>
          <p:nvPr/>
        </p:nvCxnSpPr>
        <p:spPr>
          <a:xfrm>
            <a:off x="1901106" y="1353253"/>
            <a:ext cx="21069300" cy="0"/>
          </a:xfrm>
          <a:prstGeom prst="straightConnector1">
            <a:avLst/>
          </a:prstGeom>
          <a:noFill/>
          <a:ln cap="flat" cmpd="sng" w="12700">
            <a:solidFill>
              <a:srgbClr val="000000">
                <a:alpha val="70200"/>
              </a:srgbClr>
            </a:solidFill>
            <a:prstDash val="solid"/>
            <a:miter lim="400000"/>
            <a:headEnd len="sm" w="sm" type="none"/>
            <a:tailEnd len="med" w="med" type="oval"/>
          </a:ln>
        </p:spPr>
      </p:cxnSp>
      <p:sp>
        <p:nvSpPr>
          <p:cNvPr id="209" name="Google Shape;209;p26"/>
          <p:cNvSpPr txBox="1"/>
          <p:nvPr/>
        </p:nvSpPr>
        <p:spPr>
          <a:xfrm>
            <a:off x="5130600" y="5178388"/>
            <a:ext cx="18860700" cy="281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Identifiant unique utilisateurs (UID → User Identifier)</a:t>
            </a:r>
            <a:r>
              <a:rPr lang="fr" sz="5000">
                <a:latin typeface="Proxima Nova"/>
                <a:ea typeface="Proxima Nova"/>
                <a:cs typeface="Proxima Nova"/>
                <a:sym typeface="Proxima Nova"/>
              </a:rPr>
              <a:t>:</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5000">
              <a:latin typeface="Proxima Nova"/>
              <a:ea typeface="Proxima Nova"/>
              <a:cs typeface="Proxima Nova"/>
              <a:sym typeface="Proxima Nova"/>
            </a:endParaRPr>
          </a:p>
        </p:txBody>
      </p:sp>
      <p:sp>
        <p:nvSpPr>
          <p:cNvPr id="210" name="Google Shape;210;p26"/>
          <p:cNvSpPr txBox="1"/>
          <p:nvPr>
            <p:ph idx="12" type="sldNum"/>
          </p:nvPr>
        </p:nvSpPr>
        <p:spPr>
          <a:xfrm>
            <a:off x="12001499" y="13080999"/>
            <a:ext cx="368400" cy="379800"/>
          </a:xfrm>
          <a:prstGeom prst="rect">
            <a:avLst/>
          </a:prstGeom>
        </p:spPr>
        <p:txBody>
          <a:bodyPr anchorCtr="0" anchor="b" bIns="50800" lIns="50800" spcFirstLastPara="1" rIns="50800" wrap="square" tIns="50800">
            <a:spAutoFit/>
          </a:bodyPr>
          <a:lstStyle/>
          <a:p>
            <a:pPr indent="0" lvl="0" marL="0" rtl="0" algn="ctr">
              <a:spcBef>
                <a:spcPts val="0"/>
              </a:spcBef>
              <a:spcAft>
                <a:spcPts val="0"/>
              </a:spcAft>
              <a:buClr>
                <a:srgbClr val="000000"/>
              </a:buClr>
              <a:buSzPts val="1800"/>
              <a:buFont typeface="Helvetica Neue"/>
              <a:buNone/>
            </a:pPr>
            <a:fld id="{00000000-1234-1234-1234-123412341234}" type="slidenum">
              <a:rPr lang="fr"/>
              <a:t>‹#›</a:t>
            </a:fld>
            <a:endParaRPr/>
          </a:p>
        </p:txBody>
      </p:sp>
      <p:sp>
        <p:nvSpPr>
          <p:cNvPr id="211" name="Google Shape;211;p26"/>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2" name="Google Shape;212;p26"/>
          <p:cNvSpPr txBox="1"/>
          <p:nvPr/>
        </p:nvSpPr>
        <p:spPr>
          <a:xfrm>
            <a:off x="4577350" y="881350"/>
            <a:ext cx="22041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Définition</a:t>
            </a:r>
            <a:endParaRPr sz="2400">
              <a:solidFill>
                <a:srgbClr val="1D1D1B"/>
              </a:solidFill>
              <a:latin typeface="Montserrat SemiBold"/>
              <a:ea typeface="Montserrat SemiBold"/>
              <a:cs typeface="Montserrat SemiBold"/>
              <a:sym typeface="Montserrat SemiBold"/>
            </a:endParaRPr>
          </a:p>
        </p:txBody>
      </p:sp>
      <p:sp>
        <p:nvSpPr>
          <p:cNvPr id="213" name="Google Shape;213;p26"/>
          <p:cNvSpPr txBox="1"/>
          <p:nvPr/>
        </p:nvSpPr>
        <p:spPr>
          <a:xfrm>
            <a:off x="7293975" y="849600"/>
            <a:ext cx="3954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(Linux)</a:t>
            </a:r>
            <a:endParaRPr sz="2400">
              <a:solidFill>
                <a:srgbClr val="1D1D1B"/>
              </a:solidFill>
              <a:latin typeface="Montserrat SemiBold"/>
              <a:ea typeface="Montserrat SemiBold"/>
              <a:cs typeface="Montserrat SemiBold"/>
              <a:sym typeface="Montserrat SemiBold"/>
            </a:endParaRPr>
          </a:p>
        </p:txBody>
      </p:sp>
      <p:sp>
        <p:nvSpPr>
          <p:cNvPr id="214" name="Google Shape;214;p26"/>
          <p:cNvSpPr txBox="1"/>
          <p:nvPr/>
        </p:nvSpPr>
        <p:spPr>
          <a:xfrm>
            <a:off x="11760800" y="849600"/>
            <a:ext cx="4188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Droits d’accès (Windows)</a:t>
            </a:r>
            <a:endParaRPr sz="2400">
              <a:solidFill>
                <a:srgbClr val="1D1D1B"/>
              </a:solidFill>
              <a:latin typeface="Montserrat SemiBold"/>
              <a:ea typeface="Montserrat SemiBold"/>
              <a:cs typeface="Montserrat SemiBold"/>
              <a:sym typeface="Montserrat SemiBold"/>
            </a:endParaRPr>
          </a:p>
        </p:txBody>
      </p:sp>
      <p:sp>
        <p:nvSpPr>
          <p:cNvPr id="215" name="Google Shape;215;p26"/>
          <p:cNvSpPr txBox="1"/>
          <p:nvPr/>
        </p:nvSpPr>
        <p:spPr>
          <a:xfrm>
            <a:off x="16461625" y="881350"/>
            <a:ext cx="3954300" cy="471900"/>
          </a:xfrm>
          <a:prstGeom prst="rect">
            <a:avLst/>
          </a:prstGeom>
          <a:noFill/>
          <a:ln>
            <a:noFill/>
          </a:ln>
        </p:spPr>
        <p:txBody>
          <a:bodyPr anchorCtr="0" anchor="ctr" bIns="50800" lIns="50800" spcFirstLastPara="1" rIns="50800" wrap="square" tIns="50800">
            <a:spAutoFit/>
          </a:bodyPr>
          <a:lstStyle/>
          <a:p>
            <a:pPr indent="0" lvl="0" marL="0" rtl="0" algn="ctr">
              <a:spcBef>
                <a:spcPts val="0"/>
              </a:spcBef>
              <a:spcAft>
                <a:spcPts val="0"/>
              </a:spcAft>
              <a:buClr>
                <a:srgbClr val="000000"/>
              </a:buClr>
              <a:buSzPts val="2400"/>
              <a:buFont typeface="Arial"/>
              <a:buNone/>
            </a:pPr>
            <a:r>
              <a:rPr lang="fr" sz="2400">
                <a:solidFill>
                  <a:srgbClr val="1D1D1B"/>
                </a:solidFill>
                <a:latin typeface="Montserrat SemiBold"/>
                <a:ea typeface="Montserrat SemiBold"/>
                <a:cs typeface="Montserrat SemiBold"/>
                <a:sym typeface="Montserrat SemiBold"/>
              </a:rPr>
              <a:t>Répertoire personnel</a:t>
            </a:r>
            <a:endParaRPr sz="2400">
              <a:solidFill>
                <a:srgbClr val="1D1D1B"/>
              </a:solidFill>
              <a:latin typeface="Montserrat SemiBold"/>
              <a:ea typeface="Montserrat SemiBold"/>
              <a:cs typeface="Montserrat SemiBold"/>
              <a:sym typeface="Montserrat SemiBold"/>
            </a:endParaRPr>
          </a:p>
        </p:txBody>
      </p:sp>
      <p:sp>
        <p:nvSpPr>
          <p:cNvPr id="216" name="Google Shape;216;p26"/>
          <p:cNvSpPr/>
          <p:nvPr/>
        </p:nvSpPr>
        <p:spPr>
          <a:xfrm>
            <a:off x="5130608" y="1321503"/>
            <a:ext cx="1097604" cy="63504"/>
          </a:xfrm>
          <a:custGeom>
            <a:rect b="b" l="l" r="r" t="t"/>
            <a:pathLst>
              <a:path extrusionOk="0" h="21600" w="21600">
                <a:moveTo>
                  <a:pt x="955" y="21600"/>
                </a:moveTo>
                <a:lnTo>
                  <a:pt x="20645" y="21600"/>
                </a:lnTo>
                <a:cubicBezTo>
                  <a:pt x="20917" y="21600"/>
                  <a:pt x="21080" y="21600"/>
                  <a:pt x="21189" y="20949"/>
                </a:cubicBezTo>
                <a:cubicBezTo>
                  <a:pt x="21362" y="19857"/>
                  <a:pt x="21499" y="17494"/>
                  <a:pt x="21562" y="14494"/>
                </a:cubicBezTo>
                <a:cubicBezTo>
                  <a:pt x="21587" y="13310"/>
                  <a:pt x="21600" y="12060"/>
                  <a:pt x="21600" y="10800"/>
                </a:cubicBezTo>
                <a:cubicBezTo>
                  <a:pt x="21600" y="9540"/>
                  <a:pt x="21587" y="8290"/>
                  <a:pt x="21562" y="7106"/>
                </a:cubicBezTo>
                <a:cubicBezTo>
                  <a:pt x="21499" y="4106"/>
                  <a:pt x="21362" y="1743"/>
                  <a:pt x="21189" y="651"/>
                </a:cubicBezTo>
                <a:cubicBezTo>
                  <a:pt x="21080" y="0"/>
                  <a:pt x="20917" y="0"/>
                  <a:pt x="20645" y="0"/>
                </a:cubicBezTo>
                <a:lnTo>
                  <a:pt x="955" y="0"/>
                </a:lnTo>
                <a:cubicBezTo>
                  <a:pt x="683" y="0"/>
                  <a:pt x="520" y="0"/>
                  <a:pt x="411" y="651"/>
                </a:cubicBezTo>
                <a:cubicBezTo>
                  <a:pt x="238" y="1743"/>
                  <a:pt x="101" y="4106"/>
                  <a:pt x="38" y="7106"/>
                </a:cubicBezTo>
                <a:cubicBezTo>
                  <a:pt x="13" y="8290"/>
                  <a:pt x="0" y="9540"/>
                  <a:pt x="0" y="10800"/>
                </a:cubicBezTo>
                <a:cubicBezTo>
                  <a:pt x="0" y="12060"/>
                  <a:pt x="13" y="13310"/>
                  <a:pt x="38" y="14494"/>
                </a:cubicBezTo>
                <a:cubicBezTo>
                  <a:pt x="101" y="17494"/>
                  <a:pt x="238" y="19857"/>
                  <a:pt x="411" y="20949"/>
                </a:cubicBezTo>
                <a:cubicBezTo>
                  <a:pt x="520" y="21600"/>
                  <a:pt x="683" y="21600"/>
                  <a:pt x="955" y="21600"/>
                </a:cubicBezTo>
                <a:close/>
              </a:path>
            </a:pathLst>
          </a:custGeom>
          <a:solidFill>
            <a:srgbClr val="1D1D1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7" name="Google Shape;217;p26"/>
          <p:cNvSpPr/>
          <p:nvPr/>
        </p:nvSpPr>
        <p:spPr>
          <a:xfrm>
            <a:off x="1546450" y="6218025"/>
            <a:ext cx="21423900" cy="2811600"/>
          </a:xfrm>
          <a:prstGeom prst="roundRect">
            <a:avLst>
              <a:gd fmla="val 3257" name="adj"/>
            </a:avLst>
          </a:prstGeom>
          <a:solidFill>
            <a:srgbClr val="3B424E"/>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Clr>
                <a:srgbClr val="000000"/>
              </a:buClr>
              <a:buSzPts val="1100"/>
              <a:buFont typeface="Arial"/>
              <a:buNone/>
            </a:pPr>
            <a:r>
              <a:rPr lang="fr" sz="3900">
                <a:solidFill>
                  <a:schemeClr val="accent2"/>
                </a:solidFill>
                <a:latin typeface="Courier New"/>
                <a:ea typeface="Courier New"/>
                <a:cs typeface="Courier New"/>
                <a:sym typeface="Courier New"/>
              </a:rPr>
              <a:t>wilder@Ubuntu</a:t>
            </a:r>
            <a:r>
              <a:rPr lang="fr" sz="3900">
                <a:solidFill>
                  <a:srgbClr val="FFFFFF"/>
                </a:solidFill>
                <a:latin typeface="Courier New"/>
                <a:ea typeface="Courier New"/>
                <a:cs typeface="Courier New"/>
                <a:sym typeface="Courier New"/>
              </a:rPr>
              <a:t>:</a:t>
            </a:r>
            <a:r>
              <a:rPr lang="fr" sz="3900">
                <a:solidFill>
                  <a:schemeClr val="accent1"/>
                </a:solidFill>
                <a:latin typeface="Courier New"/>
                <a:ea typeface="Courier New"/>
                <a:cs typeface="Courier New"/>
                <a:sym typeface="Courier New"/>
              </a:rPr>
              <a:t>~</a:t>
            </a:r>
            <a:r>
              <a:rPr lang="fr" sz="3900">
                <a:solidFill>
                  <a:srgbClr val="FFFFFF"/>
                </a:solidFill>
                <a:latin typeface="Courier New"/>
                <a:ea typeface="Courier New"/>
                <a:cs typeface="Courier New"/>
                <a:sym typeface="Courier New"/>
              </a:rPr>
              <a:t>$ id wilder</a:t>
            </a:r>
            <a:endParaRPr sz="3900">
              <a:solidFill>
                <a:srgbClr val="FFFFFF"/>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fr" sz="3900">
                <a:solidFill>
                  <a:srgbClr val="FFFFFF"/>
                </a:solidFill>
                <a:latin typeface="Courier New"/>
                <a:ea typeface="Courier New"/>
                <a:cs typeface="Courier New"/>
                <a:sym typeface="Courier New"/>
              </a:rPr>
              <a:t>uid=1000(wilder) gid=1000(wilder) groupes=1000(wilder),4(adm),24(cdrom),27(sudo),30(dip),46(plugdev),122(lpadmin),134(lxd),135(sambashare)</a:t>
            </a:r>
            <a:endParaRPr sz="3900"/>
          </a:p>
        </p:txBody>
      </p:sp>
      <p:sp>
        <p:nvSpPr>
          <p:cNvPr id="218" name="Google Shape;218;p26"/>
          <p:cNvSpPr/>
          <p:nvPr/>
        </p:nvSpPr>
        <p:spPr>
          <a:xfrm>
            <a:off x="1546450" y="10204125"/>
            <a:ext cx="21423900" cy="2811600"/>
          </a:xfrm>
          <a:prstGeom prst="roundRect">
            <a:avLst>
              <a:gd fmla="val 3257" name="adj"/>
            </a:avLst>
          </a:prstGeom>
          <a:solidFill>
            <a:srgbClr val="3B424E"/>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l">
              <a:spcBef>
                <a:spcPts val="0"/>
              </a:spcBef>
              <a:spcAft>
                <a:spcPts val="0"/>
              </a:spcAft>
              <a:buClr>
                <a:srgbClr val="000000"/>
              </a:buClr>
              <a:buSzPts val="1100"/>
              <a:buFont typeface="Arial"/>
              <a:buNone/>
            </a:pPr>
            <a:r>
              <a:rPr lang="fr" sz="3900">
                <a:solidFill>
                  <a:schemeClr val="accent2"/>
                </a:solidFill>
                <a:latin typeface="Courier New"/>
                <a:ea typeface="Courier New"/>
                <a:cs typeface="Courier New"/>
                <a:sym typeface="Courier New"/>
              </a:rPr>
              <a:t>wilder@Ubuntu</a:t>
            </a:r>
            <a:r>
              <a:rPr lang="fr" sz="3900">
                <a:solidFill>
                  <a:srgbClr val="FFFFFF"/>
                </a:solidFill>
                <a:latin typeface="Courier New"/>
                <a:ea typeface="Courier New"/>
                <a:cs typeface="Courier New"/>
                <a:sym typeface="Courier New"/>
              </a:rPr>
              <a:t>:</a:t>
            </a:r>
            <a:r>
              <a:rPr lang="fr" sz="3900">
                <a:solidFill>
                  <a:schemeClr val="accent1"/>
                </a:solidFill>
                <a:latin typeface="Courier New"/>
                <a:ea typeface="Courier New"/>
                <a:cs typeface="Courier New"/>
                <a:sym typeface="Courier New"/>
              </a:rPr>
              <a:t>~</a:t>
            </a:r>
            <a:r>
              <a:rPr lang="fr" sz="3900">
                <a:solidFill>
                  <a:srgbClr val="FFFFFF"/>
                </a:solidFill>
                <a:latin typeface="Courier New"/>
                <a:ea typeface="Courier New"/>
                <a:cs typeface="Courier New"/>
                <a:sym typeface="Courier New"/>
              </a:rPr>
              <a:t>$ cat /etc/group | grep lpadmin</a:t>
            </a:r>
            <a:endParaRPr sz="3900">
              <a:solidFill>
                <a:srgbClr val="FFFFFF"/>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lang="fr" sz="3900">
                <a:solidFill>
                  <a:srgbClr val="FF0000"/>
                </a:solidFill>
                <a:latin typeface="Courier New"/>
                <a:ea typeface="Courier New"/>
                <a:cs typeface="Courier New"/>
                <a:sym typeface="Courier New"/>
              </a:rPr>
              <a:t>lpadmin</a:t>
            </a:r>
            <a:r>
              <a:rPr lang="fr" sz="3900">
                <a:solidFill>
                  <a:srgbClr val="FFFFFF"/>
                </a:solidFill>
                <a:latin typeface="Courier New"/>
                <a:ea typeface="Courier New"/>
                <a:cs typeface="Courier New"/>
                <a:sym typeface="Courier New"/>
              </a:rPr>
              <a:t>:x:122:wilder</a:t>
            </a:r>
            <a:endParaRPr sz="3900">
              <a:solidFill>
                <a:srgbClr val="FFFFFF"/>
              </a:solidFill>
              <a:latin typeface="Courier New"/>
              <a:ea typeface="Courier New"/>
              <a:cs typeface="Courier New"/>
              <a:sym typeface="Courier New"/>
            </a:endParaRPr>
          </a:p>
        </p:txBody>
      </p:sp>
      <p:sp>
        <p:nvSpPr>
          <p:cNvPr id="219" name="Google Shape;219;p26"/>
          <p:cNvSpPr txBox="1"/>
          <p:nvPr/>
        </p:nvSpPr>
        <p:spPr>
          <a:xfrm>
            <a:off x="5130600" y="9249825"/>
            <a:ext cx="197985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5000">
                <a:latin typeface="Proxima Nova"/>
                <a:ea typeface="Proxima Nova"/>
                <a:cs typeface="Proxima Nova"/>
                <a:sym typeface="Proxima Nova"/>
              </a:rPr>
              <a:t>Identifiant unique de groupe (GID → Group Identifier):</a:t>
            </a:r>
            <a:endParaRPr sz="50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